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4" autoAdjust="0"/>
    <p:restoredTop sz="94698" autoAdjust="0"/>
  </p:normalViewPr>
  <p:slideViewPr>
    <p:cSldViewPr snapToGrid="0">
      <p:cViewPr varScale="1">
        <p:scale>
          <a:sx n="71" d="100"/>
          <a:sy n="71" d="100"/>
        </p:scale>
        <p:origin x="5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kern="120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近五年營收狀況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106</c:v>
                </c:pt>
                <c:pt idx="1">
                  <c:v>107</c:v>
                </c:pt>
                <c:pt idx="2">
                  <c:v>108</c:v>
                </c:pt>
                <c:pt idx="3">
                  <c:v>109</c:v>
                </c:pt>
                <c:pt idx="4">
                  <c:v>110Q3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8787</c:v>
                </c:pt>
                <c:pt idx="1">
                  <c:v>9785</c:v>
                </c:pt>
                <c:pt idx="2">
                  <c:v>8797</c:v>
                </c:pt>
                <c:pt idx="3">
                  <c:v>8482</c:v>
                </c:pt>
                <c:pt idx="4">
                  <c:v>7020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2463992"/>
        <c:axId val="452456936"/>
      </c:barChart>
      <c:catAx>
        <c:axId val="452463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2456936"/>
        <c:crosses val="autoZero"/>
        <c:auto val="1"/>
        <c:lblAlgn val="ctr"/>
        <c:lblOffset val="100"/>
        <c:noMultiLvlLbl val="0"/>
      </c:catAx>
      <c:valAx>
        <c:axId val="4524569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524639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layout/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3200" b="0" kern="1200" dirty="0" smtClean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rPr>
              <a:t>近五年稅後純益狀況</a:t>
            </a:r>
            <a:endParaRPr lang="zh-TW" altLang="en-US" sz="3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稅後純益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106</c:v>
                </c:pt>
                <c:pt idx="1">
                  <c:v>107</c:v>
                </c:pt>
                <c:pt idx="2">
                  <c:v>108</c:v>
                </c:pt>
                <c:pt idx="3">
                  <c:v>109</c:v>
                </c:pt>
                <c:pt idx="4">
                  <c:v>110Q3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662</c:v>
                </c:pt>
                <c:pt idx="1">
                  <c:v>390</c:v>
                </c:pt>
                <c:pt idx="2">
                  <c:v>208</c:v>
                </c:pt>
                <c:pt idx="3">
                  <c:v>540</c:v>
                </c:pt>
                <c:pt idx="4">
                  <c:v>818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2457328"/>
        <c:axId val="452462816"/>
      </c:barChart>
      <c:catAx>
        <c:axId val="45245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2462816"/>
        <c:crosses val="autoZero"/>
        <c:auto val="1"/>
        <c:lblAlgn val="ctr"/>
        <c:lblOffset val="100"/>
        <c:noMultiLvlLbl val="0"/>
      </c:catAx>
      <c:valAx>
        <c:axId val="452462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24573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layout/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資產報酬率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106</c:v>
                </c:pt>
                <c:pt idx="1">
                  <c:v>107</c:v>
                </c:pt>
                <c:pt idx="2">
                  <c:v>108</c:v>
                </c:pt>
                <c:pt idx="3">
                  <c:v>109</c:v>
                </c:pt>
                <c:pt idx="4">
                  <c:v>110Q3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6.42</c:v>
                </c:pt>
                <c:pt idx="1">
                  <c:v>3.7</c:v>
                </c:pt>
                <c:pt idx="2">
                  <c:v>2.04</c:v>
                </c:pt>
                <c:pt idx="3">
                  <c:v>5.01</c:v>
                </c:pt>
                <c:pt idx="4">
                  <c:v>4.84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股東權益報酬率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106</c:v>
                </c:pt>
                <c:pt idx="1">
                  <c:v>107</c:v>
                </c:pt>
                <c:pt idx="2">
                  <c:v>108</c:v>
                </c:pt>
                <c:pt idx="3">
                  <c:v>109</c:v>
                </c:pt>
                <c:pt idx="4">
                  <c:v>110Q3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8.66</c:v>
                </c:pt>
                <c:pt idx="1">
                  <c:v>5.0999999999999996</c:v>
                </c:pt>
                <c:pt idx="2">
                  <c:v>2.82</c:v>
                </c:pt>
                <c:pt idx="3">
                  <c:v>7.32</c:v>
                </c:pt>
                <c:pt idx="4">
                  <c:v>6.93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2455760"/>
        <c:axId val="452462424"/>
      </c:barChart>
      <c:catAx>
        <c:axId val="45245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2462424"/>
        <c:crosses val="autoZero"/>
        <c:auto val="1"/>
        <c:lblAlgn val="ctr"/>
        <c:lblOffset val="100"/>
        <c:noMultiLvlLbl val="0"/>
      </c:catAx>
      <c:valAx>
        <c:axId val="452462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2455760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0.06531</cdr:x>
      <cdr:y>0.08997</cdr:y>
    </cdr:from>
    <cdr:to>
      <cdr:x>0.31837</cdr:x>
      <cdr:y>0.16195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56743" y="551794"/>
          <a:ext cx="2932388" cy="441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單位</a:t>
          </a:r>
          <a:r>
            <a: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新台幣</a:t>
          </a:r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百萬元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2021/12/8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2021/12/8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法人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411279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8,482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7,020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7,137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7,800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6,992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5,333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1,252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1,687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701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986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1,036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218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818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1.32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1.71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1.20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686576"/>
              </p:ext>
            </p:extLst>
          </p:nvPr>
        </p:nvGraphicFramePr>
        <p:xfrm>
          <a:off x="362608" y="457199"/>
          <a:ext cx="11587654" cy="613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940146"/>
              </p:ext>
            </p:extLst>
          </p:nvPr>
        </p:nvGraphicFramePr>
        <p:xfrm>
          <a:off x="609600" y="666751"/>
          <a:ext cx="109728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11906" y="1150881"/>
            <a:ext cx="2932388" cy="4414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百萬元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563167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6,514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506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5,333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5,427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(94)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600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127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473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138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1,036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502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424 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7003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421220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</a:t>
            </a:r>
            <a:r>
              <a:rPr lang="zh-TW" altLang="en-US" sz="3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08732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109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108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6,006,316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70.81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5,909,388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67.17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1,748,954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20.62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2,452,138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27.88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726,559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8.57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435,636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4.95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8,481,829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8,797,162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=""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02617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=""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=""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=""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=""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=""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2,206,972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26.02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2,181,007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24.79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1,268,727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14.96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1,560,851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17.74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566,044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6.67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629,212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7.15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557,011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6.57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446,176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5.07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904,514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10.66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743,304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8.45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  <a:endParaRPr lang="zh-TW" alt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2,978,561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35.12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3,236,612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36.80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8,481,829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8,797,162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短期：因中國合資廠長春和益已開始投產銷售，將主要市場移至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美國、歐洲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市場增加市佔率，並另開拓其他新市場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長期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：為能維持開工率，已將逐步開發其他烷基酚產品以提昇營業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利益。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短期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</a:t>
            </a: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高                          度氫化等級石油樹脂，貼近客製化需求。</a:t>
            </a:r>
            <a:endParaRPr lang="en-US" altLang="zh-TW" sz="2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  <a:endParaRPr lang="zh-TW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926</TotalTime>
  <Words>814</Words>
  <Application>Microsoft Office PowerPoint</Application>
  <PresentationFormat>寬螢幕</PresentationFormat>
  <Paragraphs>339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PowerPoint 簡報</vt:lpstr>
      <vt:lpstr>PowerPoint 簡報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吳靜姍</cp:lastModifiedBy>
  <cp:revision>309</cp:revision>
  <cp:lastPrinted>2021-12-08T01:57:28Z</cp:lastPrinted>
  <dcterms:created xsi:type="dcterms:W3CDTF">2014-10-23T02:58:58Z</dcterms:created>
  <dcterms:modified xsi:type="dcterms:W3CDTF">2021-12-08T01:58:50Z</dcterms:modified>
</cp:coreProperties>
</file>