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87" d="100"/>
          <a:sy n="87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107</c:v>
                </c:pt>
                <c:pt idx="1">
                  <c:v>108</c:v>
                </c:pt>
                <c:pt idx="2">
                  <c:v>109</c:v>
                </c:pt>
                <c:pt idx="3">
                  <c:v>110</c:v>
                </c:pt>
                <c:pt idx="4">
                  <c:v>111Q3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9785</c:v>
                </c:pt>
                <c:pt idx="1">
                  <c:v>8797</c:v>
                </c:pt>
                <c:pt idx="2">
                  <c:v>8482</c:v>
                </c:pt>
                <c:pt idx="3">
                  <c:v>9199</c:v>
                </c:pt>
                <c:pt idx="4">
                  <c:v>8084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452000"/>
        <c:axId val="496449648"/>
      </c:barChart>
      <c:catAx>
        <c:axId val="49645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6449648"/>
        <c:crosses val="autoZero"/>
        <c:auto val="1"/>
        <c:lblAlgn val="ctr"/>
        <c:lblOffset val="100"/>
        <c:noMultiLvlLbl val="0"/>
      </c:catAx>
      <c:valAx>
        <c:axId val="4964496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64520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 smtClean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107</c:v>
                </c:pt>
                <c:pt idx="1">
                  <c:v>108</c:v>
                </c:pt>
                <c:pt idx="2">
                  <c:v>109</c:v>
                </c:pt>
                <c:pt idx="3">
                  <c:v>110</c:v>
                </c:pt>
                <c:pt idx="4">
                  <c:v>111Q3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390</c:v>
                </c:pt>
                <c:pt idx="1">
                  <c:v>208</c:v>
                </c:pt>
                <c:pt idx="2">
                  <c:v>540</c:v>
                </c:pt>
                <c:pt idx="3">
                  <c:v>919</c:v>
                </c:pt>
                <c:pt idx="4">
                  <c:v>940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452392"/>
        <c:axId val="496449256"/>
      </c:barChart>
      <c:catAx>
        <c:axId val="496452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6449256"/>
        <c:crosses val="autoZero"/>
        <c:auto val="1"/>
        <c:lblAlgn val="ctr"/>
        <c:lblOffset val="100"/>
        <c:noMultiLvlLbl val="0"/>
      </c:catAx>
      <c:valAx>
        <c:axId val="496449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4523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107</c:v>
                </c:pt>
                <c:pt idx="1">
                  <c:v>108</c:v>
                </c:pt>
                <c:pt idx="2">
                  <c:v>109</c:v>
                </c:pt>
                <c:pt idx="3">
                  <c:v>110</c:v>
                </c:pt>
                <c:pt idx="4">
                  <c:v>111Q3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3.7</c:v>
                </c:pt>
                <c:pt idx="1">
                  <c:v>2.04</c:v>
                </c:pt>
                <c:pt idx="2">
                  <c:v>5.01</c:v>
                </c:pt>
                <c:pt idx="3">
                  <c:v>8.25</c:v>
                </c:pt>
                <c:pt idx="4">
                  <c:v>10.26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107</c:v>
                </c:pt>
                <c:pt idx="1">
                  <c:v>108</c:v>
                </c:pt>
                <c:pt idx="2">
                  <c:v>109</c:v>
                </c:pt>
                <c:pt idx="3">
                  <c:v>110</c:v>
                </c:pt>
                <c:pt idx="4">
                  <c:v>111Q3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5.0999999999999996</c:v>
                </c:pt>
                <c:pt idx="1">
                  <c:v>2.82</c:v>
                </c:pt>
                <c:pt idx="2">
                  <c:v>7.32</c:v>
                </c:pt>
                <c:pt idx="3">
                  <c:v>11.95</c:v>
                </c:pt>
                <c:pt idx="4">
                  <c:v>15.73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451216"/>
        <c:axId val="496454744"/>
      </c:barChart>
      <c:catAx>
        <c:axId val="49645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6454744"/>
        <c:crosses val="autoZero"/>
        <c:auto val="1"/>
        <c:lblAlgn val="ctr"/>
        <c:lblOffset val="100"/>
        <c:noMultiLvlLbl val="0"/>
      </c:catAx>
      <c:valAx>
        <c:axId val="496454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451216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</a:t>
          </a:r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百萬元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2022/11/23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11/23/2022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年法人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608398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9,199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8,084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6,992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7,060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6,439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2,139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1,645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719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926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(209)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1,010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1,190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1.97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1.20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233381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539947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百萬元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694352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8,084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1,064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5,333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1,106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1,645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(42)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(60)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214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428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1,190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1,036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122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313135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</a:t>
            </a:r>
            <a:r>
              <a:rPr lang="zh-TW" altLang="en-US" sz="3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840005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110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109 </a:t>
                      </a:r>
                      <a:r>
                        <a:rPr lang="zh-TW" altLang="en-US" sz="2400" dirty="0" smtClean="0">
                          <a:latin typeface="+mj-ea"/>
                          <a:ea typeface="+mj-ea"/>
                        </a:rPr>
                        <a:t>年度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6,784,084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73.75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6,006,316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70.81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1,873,712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20.37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1,748,954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20.62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541,358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5.88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726,559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8.57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9,199,154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8,481,829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=""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45774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=""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=""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=""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=""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=""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1,020,038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16.51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2,206,972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26.02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896,781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14.52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1,268,727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14.96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338,670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5.48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566,044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6.67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561,913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9.10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557,011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6.57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1,155,197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18.70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904,514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10.66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  <a:endParaRPr lang="zh-TW" alt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2,205,022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35.69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2,978,561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35.12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6,177,621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8,481,829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短期：因中國合資廠長春和益已開始投產銷售，將主要市場移至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美國、歐洲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市場增加市佔率，並另開拓其他新市場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長期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：為能維持開工率，已將逐步開發其他烷基酚產品以提昇營業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利益。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短期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高                          度氫化等級石油樹脂，貼近客製化需求。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  <a:endParaRPr lang="zh-TW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1168</TotalTime>
  <Words>809</Words>
  <Application>Microsoft Office PowerPoint</Application>
  <PresentationFormat>寬螢幕</PresentationFormat>
  <Paragraphs>327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劉盈志</cp:lastModifiedBy>
  <cp:revision>336</cp:revision>
  <cp:lastPrinted>2022-11-23T03:03:21Z</cp:lastPrinted>
  <dcterms:created xsi:type="dcterms:W3CDTF">2014-10-23T02:58:58Z</dcterms:created>
  <dcterms:modified xsi:type="dcterms:W3CDTF">2022-11-23T05:44:28Z</dcterms:modified>
</cp:coreProperties>
</file>