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charts/style2.xml" ContentType="application/vnd.ms-office.chart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2.xml" ContentType="application/vnd.ms-office.chartcolorstyle+xml"/>
  <Override PartName="/ppt/charts/colors3.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webextensions/webextension1.xml" ContentType="application/vnd.ms-office.webextension+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webextensions/taskpanes.xml" ContentType="application/vnd.ms-office.webextensiontaskpanes+xml"/>
  <Override PartName="/ppt/charts/style3.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handoutMasterIdLst>
    <p:handoutMasterId r:id="rId17"/>
  </p:handoutMasterIdLst>
  <p:sldIdLst>
    <p:sldId id="375" r:id="rId2"/>
    <p:sldId id="376" r:id="rId3"/>
    <p:sldId id="377" r:id="rId4"/>
    <p:sldId id="368" r:id="rId5"/>
    <p:sldId id="369" r:id="rId6"/>
    <p:sldId id="370" r:id="rId7"/>
    <p:sldId id="371" r:id="rId8"/>
    <p:sldId id="372" r:id="rId9"/>
    <p:sldId id="373" r:id="rId10"/>
    <p:sldId id="361" r:id="rId11"/>
    <p:sldId id="363" r:id="rId12"/>
    <p:sldId id="364" r:id="rId13"/>
    <p:sldId id="362" r:id="rId14"/>
    <p:sldId id="366" r:id="rId15"/>
    <p:sldId id="380"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04" autoAdjust="0"/>
    <p:restoredTop sz="94660"/>
  </p:normalViewPr>
  <p:slideViewPr>
    <p:cSldViewPr snapToGrid="0">
      <p:cViewPr varScale="1">
        <p:scale>
          <a:sx n="72" d="100"/>
          <a:sy n="72" d="100"/>
        </p:scale>
        <p:origin x="-774"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____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Office_Excel____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Office_Excel____3.xlsx"/></Relationships>
</file>

<file path=ppt/charts/chart1.xml><?xml version="1.0" encoding="utf-8"?>
<c:chartSpace xmlns:c="http://schemas.openxmlformats.org/drawingml/2006/chart" xmlns:a="http://schemas.openxmlformats.org/drawingml/2006/main" xmlns:r="http://schemas.openxmlformats.org/officeDocument/2006/relationships">
  <c:lang val="zh-TW"/>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r>
              <a:rPr lang="en-US" altLang="en-US">
                <a:latin typeface="微軟正黑體" panose="020B0604030504040204" pitchFamily="34" charset="-120"/>
              </a:rPr>
              <a:t>Unit: NT$ million</a:t>
            </a:r>
          </a:p>
        </c:rich>
      </c:tx>
      <c:layout>
        <c:manualLayout>
          <c:xMode val="edge"/>
          <c:yMode val="edge"/>
          <c:x val="1.4243000874890652E-2"/>
          <c:y val="2.7777777777777811E-2"/>
        </c:manualLayout>
      </c:layout>
      <c:spPr>
        <a:noFill/>
        <a:ln>
          <a:noFill/>
        </a:ln>
        <a:effectLst/>
      </c:spPr>
    </c:title>
    <c:pivotFmts>
      <c:pivotFmt>
        <c:idx val="0"/>
        <c:spPr>
          <a:solidFill>
            <a:schemeClr val="accent1"/>
          </a:solidFill>
          <a:ln>
            <a:noFill/>
          </a:ln>
          <a:effectLst/>
        </c:spPr>
        <c:marker>
          <c:symbol val="none"/>
        </c:marker>
      </c:pivotFmt>
    </c:pivotFmts>
    <c:plotArea>
      <c:layout/>
      <c:barChart>
        <c:barDir val="col"/>
        <c:grouping val="clustered"/>
        <c:ser>
          <c:idx val="0"/>
          <c:order val="0"/>
          <c:tx>
            <c:v>Operating Revenue</c:v>
          </c:tx>
          <c:spPr>
            <a:solidFill>
              <a:schemeClr val="accent1"/>
            </a:solidFill>
            <a:ln>
              <a:noFill/>
            </a:ln>
            <a:effectLst/>
          </c:spPr>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Val val="1"/>
            <c:extLs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5"/>
              <c:pt idx="0">
                <c:v>2014</c:v>
              </c:pt>
              <c:pt idx="1">
                <c:v>2015</c:v>
              </c:pt>
              <c:pt idx="2">
                <c:v>2016</c:v>
              </c:pt>
              <c:pt idx="3">
                <c:v>2017</c:v>
              </c:pt>
              <c:pt idx="4">
                <c:v>2018Q3</c:v>
              </c:pt>
            </c:strLit>
          </c:cat>
          <c:val>
            <c:numLit>
              <c:formatCode>General</c:formatCode>
              <c:ptCount val="5"/>
              <c:pt idx="0">
                <c:v>11075</c:v>
              </c:pt>
              <c:pt idx="1">
                <c:v>9461</c:v>
              </c:pt>
              <c:pt idx="2">
                <c:v>8574</c:v>
              </c:pt>
              <c:pt idx="3">
                <c:v>8787</c:v>
              </c:pt>
              <c:pt idx="4">
                <c:v>7670</c:v>
              </c:pt>
            </c:numLit>
          </c:val>
          <c:extLst xmlns:c16r2="http://schemas.microsoft.com/office/drawing/2015/06/chart">
            <c:ext xmlns:c16="http://schemas.microsoft.com/office/drawing/2014/chart" uri="{C3380CC4-5D6E-409C-BE32-E72D297353CC}">
              <c16:uniqueId val="{00000000-7F89-4068-9EDB-BB7CE2266AB1}"/>
            </c:ext>
          </c:extLst>
        </c:ser>
        <c:dLbls>
          <c:showVal val="1"/>
        </c:dLbls>
        <c:gapWidth val="219"/>
        <c:overlap val="-27"/>
        <c:axId val="151096704"/>
        <c:axId val="162776192"/>
      </c:barChart>
      <c:catAx>
        <c:axId val="15109670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62776192"/>
        <c:crosses val="autoZero"/>
        <c:auto val="1"/>
        <c:lblAlgn val="ctr"/>
        <c:lblOffset val="100"/>
      </c:catAx>
      <c:valAx>
        <c:axId val="162776192"/>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51096704"/>
        <c:crosses val="autoZero"/>
        <c:crossBetween val="between"/>
      </c:valAx>
      <c:spPr>
        <a:noFill/>
        <a:ln>
          <a:noFill/>
        </a:ln>
        <a:effectLst/>
      </c:spPr>
    </c:plotArea>
    <c:legend>
      <c:legendPos val="r"/>
      <c:layout>
        <c:manualLayout>
          <c:xMode val="edge"/>
          <c:yMode val="edge"/>
          <c:x val="0.79704142769808839"/>
          <c:y val="0.52004427830110289"/>
          <c:w val="0.19348610175454486"/>
          <c:h val="0.20216322725585026"/>
        </c:manualLayout>
      </c:layout>
      <c:spPr>
        <a:noFill/>
        <a:ln>
          <a:noFill/>
        </a:ln>
        <a:effectLst/>
      </c:spPr>
      <c:txPr>
        <a:bodyPr rot="0" spcFirstLastPara="1" vertOverflow="ellipsis" vert="horz" wrap="square" anchor="ctr" anchorCtr="1"/>
        <a:lstStyle/>
        <a:p>
          <a:pPr algn="dist">
            <a:defRPr sz="1600" b="0" i="0" u="none" strike="noStrike" kern="0" normalizeH="0" baseline="0">
              <a:solidFill>
                <a:schemeClr val="tx1">
                  <a:lumMod val="65000"/>
                  <a:lumOff val="35000"/>
                </a:schemeClr>
              </a:solidFill>
              <a:latin typeface="+mn-lt"/>
              <a:ea typeface="+mn-ea"/>
              <a:cs typeface="+mn-cs"/>
            </a:defRPr>
          </a:pPr>
          <a:endParaRPr lang="zh-TW"/>
        </a:p>
      </c:txPr>
    </c:legend>
    <c:plotVisOnly val="1"/>
    <c:dispBlanksAs val="gap"/>
  </c:chart>
  <c:spPr>
    <a:noFill/>
    <a:ln>
      <a:noFill/>
    </a:ln>
    <a:effectLst/>
  </c:spPr>
  <c:txPr>
    <a:bodyPr/>
    <a:lstStyle/>
    <a:p>
      <a:pPr>
        <a:defRPr/>
      </a:pPr>
      <a:endParaRPr lang="zh-TW"/>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TW"/>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r>
              <a:rPr lang="en-US" altLang="en-US">
                <a:latin typeface="微軟正黑體" panose="020B0604030504040204" pitchFamily="34" charset="-120"/>
              </a:rPr>
              <a:t>Unit: NT$ million</a:t>
            </a:r>
          </a:p>
        </c:rich>
      </c:tx>
      <c:layout>
        <c:manualLayout>
          <c:xMode val="edge"/>
          <c:yMode val="edge"/>
          <c:x val="1.8059367337303348E-2"/>
          <c:y val="2.7777777777777811E-2"/>
        </c:manualLayout>
      </c:layout>
      <c:spPr>
        <a:noFill/>
        <a:ln>
          <a:noFill/>
        </a:ln>
        <a:effectLst/>
      </c:spPr>
    </c:title>
    <c:pivotFmts>
      <c:pivotFmt>
        <c:idx val="0"/>
        <c:spPr>
          <a:solidFill>
            <a:schemeClr val="accent1"/>
          </a:solidFill>
          <a:ln>
            <a:noFill/>
          </a:ln>
          <a:effectLst/>
        </c:spPr>
        <c:marker>
          <c:symbol val="none"/>
        </c:marker>
      </c:pivotFmt>
    </c:pivotFmts>
    <c:plotArea>
      <c:layout/>
      <c:barChart>
        <c:barDir val="col"/>
        <c:grouping val="clustered"/>
        <c:ser>
          <c:idx val="0"/>
          <c:order val="0"/>
          <c:tx>
            <c:v>Net Profit</c:v>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Val val="1"/>
            <c:extLs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5"/>
              <c:pt idx="0">
                <c:v>2014</c:v>
              </c:pt>
              <c:pt idx="1">
                <c:v>2015</c:v>
              </c:pt>
              <c:pt idx="2">
                <c:v>2016</c:v>
              </c:pt>
              <c:pt idx="3">
                <c:v>2017</c:v>
              </c:pt>
              <c:pt idx="4">
                <c:v>2018Q3</c:v>
              </c:pt>
            </c:strLit>
          </c:cat>
          <c:val>
            <c:numLit>
              <c:formatCode>General</c:formatCode>
              <c:ptCount val="5"/>
              <c:pt idx="0">
                <c:v>202</c:v>
              </c:pt>
              <c:pt idx="1">
                <c:v>702</c:v>
              </c:pt>
              <c:pt idx="2">
                <c:v>901</c:v>
              </c:pt>
              <c:pt idx="3">
                <c:v>662</c:v>
              </c:pt>
              <c:pt idx="4">
                <c:v>449</c:v>
              </c:pt>
            </c:numLit>
          </c:val>
          <c:extLst xmlns:c16r2="http://schemas.microsoft.com/office/drawing/2015/06/chart">
            <c:ext xmlns:c16="http://schemas.microsoft.com/office/drawing/2014/chart" uri="{C3380CC4-5D6E-409C-BE32-E72D297353CC}">
              <c16:uniqueId val="{00000000-73AC-499F-AB12-682546A898FC}"/>
            </c:ext>
          </c:extLst>
        </c:ser>
        <c:dLbls>
          <c:showVal val="1"/>
        </c:dLbls>
        <c:gapWidth val="219"/>
        <c:overlap val="-27"/>
        <c:axId val="129459328"/>
        <c:axId val="129460864"/>
      </c:barChart>
      <c:catAx>
        <c:axId val="12945932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29460864"/>
        <c:crosses val="autoZero"/>
        <c:auto val="1"/>
        <c:lblAlgn val="ctr"/>
        <c:lblOffset val="100"/>
      </c:catAx>
      <c:valAx>
        <c:axId val="129460864"/>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29459328"/>
        <c:crosses val="autoZero"/>
        <c:crossBetween val="between"/>
      </c:valAx>
      <c:spPr>
        <a:noFill/>
        <a:ln>
          <a:noFill/>
        </a:ln>
        <a:effectLst/>
      </c:spPr>
    </c:plotArea>
    <c:legend>
      <c:legendPos val="r"/>
      <c:layout/>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legend>
    <c:plotVisOnly val="1"/>
    <c:dispBlanksAs val="gap"/>
  </c:chart>
  <c:spPr>
    <a:noFill/>
    <a:ln>
      <a:noFill/>
    </a:ln>
    <a:effectLst/>
  </c:spPr>
  <c:txPr>
    <a:bodyPr/>
    <a:lstStyle/>
    <a:p>
      <a:pPr>
        <a:defRPr/>
      </a:pPr>
      <a:endParaRPr lang="zh-TW"/>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zh-TW"/>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s>
    <c:plotArea>
      <c:layout/>
      <c:barChart>
        <c:barDir val="col"/>
        <c:grouping val="clustered"/>
        <c:ser>
          <c:idx val="0"/>
          <c:order val="0"/>
          <c:tx>
            <c:v>ROA</c:v>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5"/>
              <c:pt idx="0">
                <c:v>2014</c:v>
              </c:pt>
              <c:pt idx="1">
                <c:v>2015</c:v>
              </c:pt>
              <c:pt idx="2">
                <c:v>2016</c:v>
              </c:pt>
              <c:pt idx="3">
                <c:v>2017</c:v>
              </c:pt>
              <c:pt idx="4">
                <c:v>2018Q3</c:v>
              </c:pt>
            </c:strLit>
          </c:cat>
          <c:val>
            <c:numLit>
              <c:formatCode>General</c:formatCode>
              <c:ptCount val="5"/>
              <c:pt idx="0">
                <c:v>2.3199999999999883</c:v>
              </c:pt>
              <c:pt idx="1">
                <c:v>7.09</c:v>
              </c:pt>
              <c:pt idx="2">
                <c:v>8.93</c:v>
              </c:pt>
              <c:pt idx="3">
                <c:v>6.42</c:v>
              </c:pt>
              <c:pt idx="4">
                <c:v>4.1399999999999997</c:v>
              </c:pt>
            </c:numLit>
          </c:val>
          <c:extLst xmlns:c16r2="http://schemas.microsoft.com/office/drawing/2015/06/chart">
            <c:ext xmlns:c16="http://schemas.microsoft.com/office/drawing/2014/chart" uri="{C3380CC4-5D6E-409C-BE32-E72D297353CC}">
              <c16:uniqueId val="{00000000-D118-41C7-B89C-48290604B218}"/>
            </c:ext>
          </c:extLst>
        </c:ser>
        <c:ser>
          <c:idx val="1"/>
          <c:order val="1"/>
          <c:tx>
            <c:v>ROE</c:v>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5"/>
              <c:pt idx="0">
                <c:v>2014</c:v>
              </c:pt>
              <c:pt idx="1">
                <c:v>2015</c:v>
              </c:pt>
              <c:pt idx="2">
                <c:v>2016</c:v>
              </c:pt>
              <c:pt idx="3">
                <c:v>2017</c:v>
              </c:pt>
              <c:pt idx="4">
                <c:v>2018Q3</c:v>
              </c:pt>
            </c:strLit>
          </c:cat>
          <c:val>
            <c:numLit>
              <c:formatCode>General</c:formatCode>
              <c:ptCount val="5"/>
              <c:pt idx="0">
                <c:v>3.11</c:v>
              </c:pt>
              <c:pt idx="1">
                <c:v>10.43</c:v>
              </c:pt>
              <c:pt idx="2">
                <c:v>12.49</c:v>
              </c:pt>
              <c:pt idx="3">
                <c:v>8.66</c:v>
              </c:pt>
              <c:pt idx="4">
                <c:v>5.87</c:v>
              </c:pt>
            </c:numLit>
          </c:val>
          <c:extLst xmlns:c16r2="http://schemas.microsoft.com/office/drawing/2015/06/chart">
            <c:ext xmlns:c16="http://schemas.microsoft.com/office/drawing/2014/chart" uri="{C3380CC4-5D6E-409C-BE32-E72D297353CC}">
              <c16:uniqueId val="{00000001-D118-41C7-B89C-48290604B218}"/>
            </c:ext>
          </c:extLst>
        </c:ser>
        <c:dLbls>
          <c:showVal val="1"/>
        </c:dLbls>
        <c:gapWidth val="219"/>
        <c:overlap val="-27"/>
        <c:axId val="167501824"/>
        <c:axId val="167503360"/>
      </c:barChart>
      <c:catAx>
        <c:axId val="16750182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67503360"/>
        <c:crosses val="autoZero"/>
        <c:auto val="1"/>
        <c:lblAlgn val="ctr"/>
        <c:lblOffset val="100"/>
      </c:catAx>
      <c:valAx>
        <c:axId val="167503360"/>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67501824"/>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legendEntry>
      <c:legendEntry>
        <c:idx val="1"/>
        <c:txPr>
          <a:bodyPr rot="0" spcFirstLastPara="1" vertOverflow="ellipsis" vert="horz" wrap="square" anchor="ctr" anchorCtr="1"/>
          <a:lstStyle/>
          <a:p>
            <a:pPr>
              <a:defRPr sz="18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legendEntry>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legend>
    <c:plotVisOnly val="1"/>
    <c:dispBlanksAs val="gap"/>
  </c:chart>
  <c:spPr>
    <a:noFill/>
    <a:ln>
      <a:noFill/>
    </a:ln>
    <a:effectLst/>
  </c:spPr>
  <c:txPr>
    <a:bodyPr/>
    <a:lstStyle/>
    <a:p>
      <a:pPr>
        <a:defRPr/>
      </a:pPr>
      <a:endParaRPr lang="zh-TW"/>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8056"/>
          </a:xfrm>
          <a:prstGeom prst="rect">
            <a:avLst/>
          </a:prstGeom>
        </p:spPr>
        <p:txBody>
          <a:bodyPr vert="horz" lIns="91312" tIns="45656" rIns="91312" bIns="45656" rtlCol="0"/>
          <a:lstStyle>
            <a:lvl1pPr algn="r">
              <a:defRPr sz="1200"/>
            </a:lvl1pPr>
          </a:lstStyle>
          <a:p>
            <a:fld id="{9F876962-5082-46B1-BDB7-F4B12C20245B}" type="datetimeFigureOut">
              <a:rPr lang="zh-TW" altLang="en-US" smtClean="0"/>
              <a:pPr/>
              <a:t>2018/12/15</a:t>
            </a:fld>
            <a:endParaRPr lang="en-US" altLang="en-US"/>
          </a:p>
        </p:txBody>
      </p:sp>
      <p:sp>
        <p:nvSpPr>
          <p:cNvPr id="4" name="頁尾版面配置區 3"/>
          <p:cNvSpPr>
            <a:spLocks noGrp="1"/>
          </p:cNvSpPr>
          <p:nvPr>
            <p:ph type="ftr" sz="quarter" idx="2"/>
          </p:nvPr>
        </p:nvSpPr>
        <p:spPr>
          <a:xfrm>
            <a:off x="1" y="9428584"/>
            <a:ext cx="2945659" cy="498055"/>
          </a:xfrm>
          <a:prstGeom prst="rect">
            <a:avLst/>
          </a:prstGeom>
        </p:spPr>
        <p:txBody>
          <a:bodyPr vert="horz" lIns="91312" tIns="45656" rIns="91312" bIns="45656"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4"/>
            <a:ext cx="2945659" cy="498055"/>
          </a:xfrm>
          <a:prstGeom prst="rect">
            <a:avLst/>
          </a:prstGeom>
        </p:spPr>
        <p:txBody>
          <a:bodyPr vert="horz" lIns="91312" tIns="45656" rIns="91312" bIns="45656" rtlCol="0" anchor="b"/>
          <a:lstStyle>
            <a:lvl1pPr algn="r">
              <a:defRPr sz="1200"/>
            </a:lvl1pPr>
          </a:lstStyle>
          <a:p>
            <a:fld id="{3A76196A-2704-4B3B-B0EC-3A1083DB6EAA}" type="slidenum">
              <a:rPr lang="zh-TW" altLang="en-US" smtClean="0"/>
              <a:pPr/>
              <a:t>‹#›</a:t>
            </a:fld>
            <a:endParaRPr lang="en-US" altLang="en-US"/>
          </a:p>
        </p:txBody>
      </p:sp>
    </p:spTree>
    <p:extLst>
      <p:ext uri="{BB962C8B-B14F-4D97-AF65-F5344CB8AC3E}">
        <p14:creationId xmlns="" xmlns:p14="http://schemas.microsoft.com/office/powerpoint/2010/main" val="24810242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a:t>按一下以編輯母片標題樣式</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a:t>按一下以編輯母片副標題樣式</a:t>
            </a:r>
            <a:endParaRPr kumimoji="0" lang="en-US"/>
          </a:p>
        </p:txBody>
      </p:sp>
      <p:sp>
        <p:nvSpPr>
          <p:cNvPr id="30" name="Date Placeholder 29"/>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a:t>按一下以編輯母片標題樣式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zh-TW" altLang="en-US"/>
              <a:t>按一下以編輯母片標題樣式</a:t>
            </a:r>
            <a:endParaRPr kumimoji="0"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a:t>按一下以編輯母片標題樣式</a:t>
            </a:r>
            <a:endParaRPr kumimoji="0" lang="en-US"/>
          </a:p>
        </p:txBody>
      </p:sp>
      <p:sp>
        <p:nvSpPr>
          <p:cNvPr id="3" name="Content Placeholder 2"/>
          <p:cNvSpPr>
            <a:spLocks noGrp="1"/>
          </p:cNvSpPr>
          <p:nvPr>
            <p:ph idx="1"/>
          </p:nvPr>
        </p:nvSpPr>
        <p:spPr/>
        <p:txBody>
          <a:body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a:t>按一下以編輯母片標題樣式</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zh-TW" altLang="en-US"/>
              <a:t>按一下以編輯母片標題樣式</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zh-TW" altLang="en-US"/>
              <a:t>按一下以編輯母片標題樣式</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7" name="Date Placeholder 6"/>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a:t>按一下以編輯母片標題樣式</a:t>
            </a:r>
            <a:endParaRPr kumimoji="0" lang="en-US"/>
          </a:p>
        </p:txBody>
      </p:sp>
      <p:sp>
        <p:nvSpPr>
          <p:cNvPr id="3" name="Date Placeholder 2"/>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a:t>按一下以編輯母片標題樣式</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a:t>按一下以編輯母片文字樣式</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zh-TW" altLang="en-US"/>
              <a:t>按一下以編輯母片標題樣式</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D57F1E4F-1CFF-5643-939E-217C01CDF565}"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a:t>按一下圖示以新增圖片</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3"/>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zh-TW" altLang="en-US"/>
              <a:t>按一下以編輯母片標題樣式</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1BEF0D-F0BB-DE4B-95CE-6DB70DBA9567}" type="datetimeFigureOut">
              <a:rPr lang="en-US" smtClean="0"/>
              <a:pPr/>
              <a:t>12/15/2018</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7F1E4F-1CFF-5643-939E-217C01CDF565}"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4076" y="1109662"/>
            <a:ext cx="9520536" cy="1831945"/>
          </a:xfrm>
        </p:spPr>
        <p:txBody>
          <a:bodyPr>
            <a:normAutofit fontScale="90000"/>
          </a:bodyPr>
          <a:lstStyle/>
          <a:p>
            <a:r>
              <a:rPr lang="en-US" altLang="en-US" sz="6000" dirty="0"/>
              <a:t>Formosan Union Chemical Corp.</a:t>
            </a:r>
            <a:endParaRPr lang="en-US" altLang="en-US" sz="6000" dirty="0">
              <a:ea typeface="標楷體" panose="03000509000000000000" pitchFamily="65" charset="-120"/>
            </a:endParaRPr>
          </a:p>
        </p:txBody>
      </p:sp>
      <p:sp>
        <p:nvSpPr>
          <p:cNvPr id="3" name="文字版面配置區 2"/>
          <p:cNvSpPr>
            <a:spLocks noGrp="1"/>
          </p:cNvSpPr>
          <p:nvPr>
            <p:ph type="body" idx="1"/>
          </p:nvPr>
        </p:nvSpPr>
        <p:spPr>
          <a:xfrm>
            <a:off x="2308670" y="2356341"/>
            <a:ext cx="9560945" cy="3727938"/>
          </a:xfrm>
        </p:spPr>
        <p:txBody>
          <a:bodyPr>
            <a:noAutofit/>
          </a:bodyPr>
          <a:lstStyle/>
          <a:p>
            <a:r>
              <a:rPr lang="en-US" altLang="zh-TW" sz="8000" dirty="0">
                <a:latin typeface="+mj-lt"/>
              </a:rPr>
              <a:t>2018 Investor Conference</a:t>
            </a:r>
            <a:endParaRPr lang="en-US" altLang="zh-TW" sz="8000" dirty="0">
              <a:latin typeface="+mj-lt"/>
              <a:ea typeface="標楷體" panose="03000509000000000000" pitchFamily="65" charset="-120"/>
            </a:endParaRPr>
          </a:p>
          <a:p>
            <a:r>
              <a:rPr lang="en-US" altLang="zh-TW" sz="4000" dirty="0">
                <a:latin typeface="+mj-lt"/>
              </a:rPr>
              <a:t>12.22.2018</a:t>
            </a:r>
            <a:endParaRPr lang="en-US" altLang="zh-TW" sz="4000" dirty="0">
              <a:latin typeface="+mj-lt"/>
              <a:ea typeface="標楷體" panose="03000509000000000000" pitchFamily="65" charset="-120"/>
            </a:endParaRPr>
          </a:p>
          <a:p>
            <a:r>
              <a:rPr lang="en-US" altLang="zh-TW" sz="3600" dirty="0">
                <a:latin typeface="+mj-lt"/>
              </a:rPr>
              <a:t>(Stock Symbol: 1709)</a:t>
            </a:r>
            <a:endParaRPr lang="en-US" altLang="en-US" sz="3600" dirty="0">
              <a:latin typeface="+mj-lt"/>
              <a:ea typeface="標楷體" panose="03000509000000000000" pitchFamily="65" charset="-120"/>
            </a:endParaRPr>
          </a:p>
        </p:txBody>
      </p:sp>
      <p:grpSp>
        <p:nvGrpSpPr>
          <p:cNvPr id="4" name="Group 2"/>
          <p:cNvGrpSpPr>
            <a:grpSpLocks/>
          </p:cNvGrpSpPr>
          <p:nvPr/>
        </p:nvGrpSpPr>
        <p:grpSpPr bwMode="auto">
          <a:xfrm>
            <a:off x="1630979" y="528121"/>
            <a:ext cx="1918103" cy="1002323"/>
            <a:chOff x="1831" y="911"/>
            <a:chExt cx="1270" cy="607"/>
          </a:xfrm>
        </p:grpSpPr>
        <p:sp>
          <p:nvSpPr>
            <p:cNvPr id="5" name="Oval 3"/>
            <p:cNvSpPr>
              <a:spLocks noChangeArrowheads="1"/>
            </p:cNvSpPr>
            <p:nvPr/>
          </p:nvSpPr>
          <p:spPr bwMode="auto">
            <a:xfrm>
              <a:off x="1831" y="911"/>
              <a:ext cx="1270" cy="607"/>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zh-TW" altLang="en-US">
                <a:latin typeface="+mj-lt"/>
              </a:endParaRPr>
            </a:p>
          </p:txBody>
        </p:sp>
        <p:sp>
          <p:nvSpPr>
            <p:cNvPr id="6" name="Text Box 4"/>
            <p:cNvSpPr txBox="1">
              <a:spLocks noChangeArrowheads="1"/>
            </p:cNvSpPr>
            <p:nvPr/>
          </p:nvSpPr>
          <p:spPr bwMode="auto">
            <a:xfrm>
              <a:off x="2062" y="1021"/>
              <a:ext cx="891" cy="369"/>
            </a:xfrm>
            <a:prstGeom prst="rect">
              <a:avLst/>
            </a:prstGeom>
            <a:solidFill>
              <a:srgbClr val="FFFFFF">
                <a:alpha val="0"/>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4000" b="0" i="0" u="none" strike="noStrike" cap="none" normalizeH="0" baseline="0" dirty="0">
                  <a:ln>
                    <a:noFill/>
                  </a:ln>
                  <a:solidFill>
                    <a:srgbClr val="FFFFFF"/>
                  </a:solidFill>
                  <a:effectLst/>
                  <a:latin typeface="+mj-lt"/>
                </a:rPr>
                <a:t>FUCC</a:t>
              </a:r>
              <a:r>
                <a:rPr lang="en-US">
                  <a:latin typeface="+mj-lt"/>
                </a:rPr>
                <a:t> </a:t>
              </a:r>
              <a:endParaRPr kumimoji="1" lang="en-US" altLang="zh-TW" sz="1800" b="0" i="0" u="none" strike="noStrike" cap="none" normalizeH="0" baseline="0" dirty="0">
                <a:ln>
                  <a:noFill/>
                </a:ln>
                <a:solidFill>
                  <a:schemeClr val="tx1"/>
                </a:solidFill>
                <a:effectLst/>
                <a:latin typeface="+mj-lt"/>
                <a:ea typeface="新細明體" pitchFamily="18" charset="-120"/>
                <a:cs typeface="新細明體" pitchFamily="18" charset="-120"/>
              </a:endParaRPr>
            </a:p>
          </p:txBody>
        </p:sp>
      </p:grpSp>
    </p:spTree>
    <p:extLst>
      <p:ext uri="{BB962C8B-B14F-4D97-AF65-F5344CB8AC3E}">
        <p14:creationId xmlns="" xmlns:p14="http://schemas.microsoft.com/office/powerpoint/2010/main" val="957716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32515" y="624110"/>
            <a:ext cx="10096332" cy="638020"/>
          </a:xfrm>
        </p:spPr>
        <p:txBody>
          <a:bodyPr>
            <a:noAutofit/>
          </a:bodyPr>
          <a:lstStyle/>
          <a:p>
            <a:pPr algn="ctr"/>
            <a:r>
              <a:rPr lang="en-US" altLang="en-US" sz="2400" dirty="0"/>
              <a:t>SIMPLIFIED CONSOLIDATED STATEMENTS OF INCOME IN THE LAST 5 YEARS</a:t>
            </a:r>
          </a:p>
        </p:txBody>
      </p:sp>
      <p:graphicFrame>
        <p:nvGraphicFramePr>
          <p:cNvPr id="4" name="內容版面配置區 3"/>
          <p:cNvGraphicFramePr>
            <a:graphicFrameLocks noGrp="1"/>
          </p:cNvGraphicFramePr>
          <p:nvPr>
            <p:ph idx="1"/>
            <p:extLst>
              <p:ext uri="{D42A27DB-BD31-4B8C-83A1-F6EECF244321}">
                <p14:modId xmlns="" xmlns:p14="http://schemas.microsoft.com/office/powerpoint/2010/main" val="1324094104"/>
              </p:ext>
            </p:extLst>
          </p:nvPr>
        </p:nvGraphicFramePr>
        <p:xfrm>
          <a:off x="630314" y="1442906"/>
          <a:ext cx="11150353" cy="5301652"/>
        </p:xfrm>
        <a:graphic>
          <a:graphicData uri="http://schemas.openxmlformats.org/drawingml/2006/table">
            <a:tbl>
              <a:tblPr>
                <a:tableStyleId>{5C22544A-7EE6-4342-B048-85BDC9FD1C3A}</a:tableStyleId>
              </a:tblPr>
              <a:tblGrid>
                <a:gridCol w="2296984">
                  <a:extLst>
                    <a:ext uri="{9D8B030D-6E8A-4147-A177-3AD203B41FA5}">
                      <a16:colId xmlns="" xmlns:a16="http://schemas.microsoft.com/office/drawing/2014/main" val="20000"/>
                    </a:ext>
                  </a:extLst>
                </a:gridCol>
                <a:gridCol w="1085291">
                  <a:extLst>
                    <a:ext uri="{9D8B030D-6E8A-4147-A177-3AD203B41FA5}">
                      <a16:colId xmlns="" xmlns:a16="http://schemas.microsoft.com/office/drawing/2014/main" val="20001"/>
                    </a:ext>
                  </a:extLst>
                </a:gridCol>
                <a:gridCol w="705309">
                  <a:extLst>
                    <a:ext uri="{9D8B030D-6E8A-4147-A177-3AD203B41FA5}">
                      <a16:colId xmlns="" xmlns:a16="http://schemas.microsoft.com/office/drawing/2014/main" val="20002"/>
                    </a:ext>
                  </a:extLst>
                </a:gridCol>
                <a:gridCol w="1090024">
                  <a:extLst>
                    <a:ext uri="{9D8B030D-6E8A-4147-A177-3AD203B41FA5}">
                      <a16:colId xmlns="" xmlns:a16="http://schemas.microsoft.com/office/drawing/2014/main" val="20003"/>
                    </a:ext>
                  </a:extLst>
                </a:gridCol>
                <a:gridCol w="689277">
                  <a:extLst>
                    <a:ext uri="{9D8B030D-6E8A-4147-A177-3AD203B41FA5}">
                      <a16:colId xmlns="" xmlns:a16="http://schemas.microsoft.com/office/drawing/2014/main" val="20004"/>
                    </a:ext>
                  </a:extLst>
                </a:gridCol>
                <a:gridCol w="1154141">
                  <a:extLst>
                    <a:ext uri="{9D8B030D-6E8A-4147-A177-3AD203B41FA5}">
                      <a16:colId xmlns="" xmlns:a16="http://schemas.microsoft.com/office/drawing/2014/main" val="20005"/>
                    </a:ext>
                  </a:extLst>
                </a:gridCol>
                <a:gridCol w="577068">
                  <a:extLst>
                    <a:ext uri="{9D8B030D-6E8A-4147-A177-3AD203B41FA5}">
                      <a16:colId xmlns="" xmlns:a16="http://schemas.microsoft.com/office/drawing/2014/main" val="20006"/>
                    </a:ext>
                  </a:extLst>
                </a:gridCol>
                <a:gridCol w="1009874">
                  <a:extLst>
                    <a:ext uri="{9D8B030D-6E8A-4147-A177-3AD203B41FA5}">
                      <a16:colId xmlns="" xmlns:a16="http://schemas.microsoft.com/office/drawing/2014/main" val="20007"/>
                    </a:ext>
                  </a:extLst>
                </a:gridCol>
                <a:gridCol w="748054">
                  <a:extLst>
                    <a:ext uri="{9D8B030D-6E8A-4147-A177-3AD203B41FA5}">
                      <a16:colId xmlns="" xmlns:a16="http://schemas.microsoft.com/office/drawing/2014/main" val="20008"/>
                    </a:ext>
                  </a:extLst>
                </a:gridCol>
                <a:gridCol w="1247216">
                  <a:extLst>
                    <a:ext uri="{9D8B030D-6E8A-4147-A177-3AD203B41FA5}">
                      <a16:colId xmlns="" xmlns:a16="http://schemas.microsoft.com/office/drawing/2014/main" val="20009"/>
                    </a:ext>
                  </a:extLst>
                </a:gridCol>
                <a:gridCol w="547115">
                  <a:extLst>
                    <a:ext uri="{9D8B030D-6E8A-4147-A177-3AD203B41FA5}">
                      <a16:colId xmlns="" xmlns:a16="http://schemas.microsoft.com/office/drawing/2014/main" val="20010"/>
                    </a:ext>
                  </a:extLst>
                </a:gridCol>
              </a:tblGrid>
              <a:tr h="382969">
                <a:tc>
                  <a:txBody>
                    <a:bodyPr/>
                    <a:lstStyle/>
                    <a:p>
                      <a:pPr algn="l" fontAlgn="ctr"/>
                      <a:r>
                        <a:rPr lang="en-US" altLang="en-US" sz="1800" u="none" strike="noStrike" dirty="0">
                          <a:solidFill>
                            <a:schemeClr val="bg1"/>
                          </a:solidFill>
                          <a:effectLst/>
                          <a:latin typeface="+mj-lt"/>
                        </a:rPr>
                        <a:t>Unit: NT$ million</a:t>
                      </a:r>
                      <a:endParaRPr lang="en-US" altLang="en-US"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2014</a:t>
                      </a:r>
                      <a:endParaRPr lang="en-US" altLang="zh-TW"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2015</a:t>
                      </a:r>
                      <a:endParaRPr lang="en-US" altLang="zh-TW"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2016</a:t>
                      </a:r>
                      <a:endParaRPr lang="en-US" altLang="zh-TW"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2017</a:t>
                      </a:r>
                      <a:endParaRPr lang="en-US" altLang="zh-TW"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sz="1800" u="none" strike="noStrike" dirty="0">
                          <a:solidFill>
                            <a:schemeClr val="bg1"/>
                          </a:solidFill>
                          <a:effectLst/>
                          <a:latin typeface="+mj-lt"/>
                          <a:ea typeface="微軟正黑體" panose="020B0604030504040204" pitchFamily="34" charset="-120"/>
                        </a:rPr>
                        <a:t>2018Q3</a:t>
                      </a:r>
                      <a:endParaRPr lang="en-US"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extLst>
                  <a:ext uri="{0D108BD9-81ED-4DB2-BD59-A6C34878D82A}">
                    <a16:rowId xmlns="" xmlns:a16="http://schemas.microsoft.com/office/drawing/2014/main" val="10000"/>
                  </a:ext>
                </a:extLst>
              </a:tr>
              <a:tr h="382969">
                <a:tc>
                  <a:txBody>
                    <a:bodyPr/>
                    <a:lstStyle/>
                    <a:p>
                      <a:pPr algn="l" fontAlgn="ctr"/>
                      <a:r>
                        <a:rPr lang="en-US" altLang="en-US" sz="1800" u="none" strike="noStrike" dirty="0">
                          <a:effectLst/>
                          <a:latin typeface="+mj-lt"/>
                        </a:rPr>
                        <a:t>Operating revenue</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11,075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100</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9,462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100</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8,574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100</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8,787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7,670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1"/>
                  </a:ext>
                </a:extLst>
              </a:tr>
              <a:tr h="382969">
                <a:tc>
                  <a:txBody>
                    <a:bodyPr/>
                    <a:lstStyle/>
                    <a:p>
                      <a:pPr algn="l" fontAlgn="ctr"/>
                      <a:r>
                        <a:rPr lang="en-US" altLang="en-US" sz="1800" u="none" strike="noStrike" dirty="0">
                          <a:effectLst/>
                          <a:latin typeface="+mj-lt"/>
                        </a:rPr>
                        <a:t>Operating costs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10,146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92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7,939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84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6,747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79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7,137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6,539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2"/>
                  </a:ext>
                </a:extLst>
              </a:tr>
              <a:tr h="382969">
                <a:tc>
                  <a:txBody>
                    <a:bodyPr/>
                    <a:lstStyle/>
                    <a:p>
                      <a:pPr algn="l" fontAlgn="ctr"/>
                      <a:r>
                        <a:rPr lang="en-US" altLang="en-US" sz="1800" u="none" strike="noStrike" dirty="0">
                          <a:effectLst/>
                          <a:latin typeface="+mj-lt"/>
                        </a:rPr>
                        <a:t>Gross profit</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929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8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1,523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16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1,827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21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1,650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1,131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3"/>
                  </a:ext>
                </a:extLst>
              </a:tr>
              <a:tr h="382969">
                <a:tc>
                  <a:txBody>
                    <a:bodyPr/>
                    <a:lstStyle/>
                    <a:p>
                      <a:pPr algn="l" fontAlgn="ctr"/>
                      <a:r>
                        <a:rPr lang="en-US" altLang="en-US" sz="1800" u="none" strike="noStrike" dirty="0">
                          <a:effectLst/>
                          <a:latin typeface="+mj-lt"/>
                        </a:rPr>
                        <a:t>Operating expenses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719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6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735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8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783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9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796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4"/>
                  </a:ext>
                </a:extLst>
              </a:tr>
              <a:tr h="382969">
                <a:tc>
                  <a:txBody>
                    <a:bodyPr/>
                    <a:lstStyle/>
                    <a:p>
                      <a:pPr algn="l" fontAlgn="ctr"/>
                      <a:r>
                        <a:rPr lang="en-US" altLang="en-US" sz="1800" u="none" strike="noStrike" dirty="0">
                          <a:effectLst/>
                          <a:latin typeface="+mj-lt"/>
                        </a:rPr>
                        <a:t>Profit from operations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210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2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788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8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1,044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12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854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546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5"/>
                  </a:ext>
                </a:extLst>
              </a:tr>
              <a:tr h="559475">
                <a:tc>
                  <a:txBody>
                    <a:bodyPr/>
                    <a:lstStyle/>
                    <a:p>
                      <a:pPr algn="l" fontAlgn="ctr"/>
                      <a:r>
                        <a:rPr lang="en-US" altLang="en-US" sz="1800" u="none" strike="noStrike" dirty="0">
                          <a:effectLst/>
                          <a:latin typeface="+mj-lt"/>
                        </a:rPr>
                        <a:t>Non-operating income and expenses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44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0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58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66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(34)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38</a:t>
                      </a: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6"/>
                  </a:ext>
                </a:extLst>
              </a:tr>
              <a:tr h="559475">
                <a:tc>
                  <a:txBody>
                    <a:bodyPr/>
                    <a:lstStyle/>
                    <a:p>
                      <a:pPr algn="l" fontAlgn="ctr"/>
                      <a:r>
                        <a:rPr lang="en-US" altLang="en-US" sz="1800" u="none" strike="noStrike" dirty="0">
                          <a:effectLst/>
                          <a:latin typeface="+mj-lt"/>
                        </a:rPr>
                        <a:t>Profit before income tax</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254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2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846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9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1,110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13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820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7"/>
                  </a:ext>
                </a:extLst>
              </a:tr>
              <a:tr h="382969">
                <a:tc>
                  <a:txBody>
                    <a:bodyPr/>
                    <a:lstStyle/>
                    <a:p>
                      <a:pPr algn="l" fontAlgn="ctr"/>
                      <a:r>
                        <a:rPr lang="en-US" altLang="en-US" sz="1800" u="none" strike="noStrike" dirty="0">
                          <a:effectLst/>
                          <a:latin typeface="+mj-lt"/>
                        </a:rPr>
                        <a:t>Income tax expense</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52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0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144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2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209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2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135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8"/>
                  </a:ext>
                </a:extLst>
              </a:tr>
              <a:tr h="559475">
                <a:tc>
                  <a:txBody>
                    <a:bodyPr/>
                    <a:lstStyle/>
                    <a:p>
                      <a:pPr algn="l" fontAlgn="ctr"/>
                      <a:r>
                        <a:rPr lang="en-US" altLang="en-US" sz="1800" u="none" strike="noStrike" dirty="0">
                          <a:effectLst/>
                          <a:latin typeface="+mj-lt"/>
                        </a:rPr>
                        <a:t>Net profit</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202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2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702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7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901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11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662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449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9"/>
                  </a:ext>
                </a:extLst>
              </a:tr>
              <a:tr h="559475">
                <a:tc>
                  <a:txBody>
                    <a:bodyPr/>
                    <a:lstStyle/>
                    <a:p>
                      <a:pPr algn="l" fontAlgn="ctr"/>
                      <a:r>
                        <a:rPr lang="en-US" sz="1800" u="none" strike="noStrike" dirty="0">
                          <a:effectLst/>
                          <a:latin typeface="+mj-lt"/>
                        </a:rPr>
                        <a:t>Earnings per share (NT$)</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0.43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zh-TW" altLang="en-US" sz="1800" u="none" strike="noStrike">
                          <a:effectLst/>
                          <a:latin typeface="+mj-lt"/>
                          <a:ea typeface="微軟正黑體" panose="020B0604030504040204" pitchFamily="34" charset="-120"/>
                        </a:rPr>
                        <a:t>　</a:t>
                      </a:r>
                      <a:endParaRPr lang="zh-TW" altLang="en-US"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1.48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zh-TW" altLang="en-US" sz="1800" u="none" strike="noStrike">
                          <a:effectLst/>
                          <a:latin typeface="+mj-lt"/>
                          <a:ea typeface="微軟正黑體" panose="020B0604030504040204" pitchFamily="34" charset="-120"/>
                        </a:rPr>
                        <a:t>　</a:t>
                      </a:r>
                      <a:endParaRPr lang="zh-TW" altLang="en-US"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1.96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mj-lt"/>
                          <a:ea typeface="微軟正黑體" panose="020B0604030504040204" pitchFamily="34" charset="-120"/>
                        </a:rPr>
                        <a:t>　</a:t>
                      </a:r>
                      <a:endParaRPr lang="zh-TW"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1.32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0.88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10"/>
                  </a:ext>
                </a:extLst>
              </a:tr>
              <a:tr h="382969">
                <a:tc>
                  <a:txBody>
                    <a:bodyPr/>
                    <a:lstStyle/>
                    <a:p>
                      <a:pPr algn="l" fontAlgn="ctr"/>
                      <a:r>
                        <a:rPr lang="en-US" altLang="en-US" sz="1800" u="none" strike="noStrike" dirty="0">
                          <a:effectLst/>
                          <a:latin typeface="+mj-lt"/>
                        </a:rPr>
                        <a:t>Cash dividends (NT$)</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0.60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zh-TW" altLang="en-US" sz="1800" u="none" strike="noStrike">
                          <a:effectLst/>
                          <a:latin typeface="+mj-lt"/>
                          <a:ea typeface="微軟正黑體" panose="020B0604030504040204" pitchFamily="34" charset="-120"/>
                        </a:rPr>
                        <a:t>　</a:t>
                      </a:r>
                      <a:endParaRPr lang="zh-TW" altLang="en-US"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1.18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zh-TW" altLang="en-US" sz="1800" u="none" strike="noStrike">
                          <a:effectLst/>
                          <a:latin typeface="+mj-lt"/>
                          <a:ea typeface="微軟正黑體" panose="020B0604030504040204" pitchFamily="34" charset="-120"/>
                        </a:rPr>
                        <a:t>　</a:t>
                      </a:r>
                      <a:endParaRPr lang="zh-TW" altLang="en-US"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1.51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mj-lt"/>
                          <a:ea typeface="微軟正黑體" panose="020B0604030504040204" pitchFamily="34" charset="-120"/>
                        </a:rPr>
                        <a:t>　</a:t>
                      </a:r>
                      <a:endParaRPr lang="zh-TW"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mj-lt"/>
                          <a:ea typeface="微軟正黑體" panose="020B0604030504040204" pitchFamily="34" charset="-120"/>
                        </a:rPr>
                        <a:t>　</a:t>
                      </a:r>
                      <a:endParaRPr lang="zh-TW"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11"/>
                  </a:ext>
                </a:extLst>
              </a:tr>
            </a:tbl>
          </a:graphicData>
        </a:graphic>
      </p:graphicFrame>
    </p:spTree>
    <p:extLst>
      <p:ext uri="{BB962C8B-B14F-4D97-AF65-F5344CB8AC3E}">
        <p14:creationId xmlns="" xmlns:p14="http://schemas.microsoft.com/office/powerpoint/2010/main" val="1873151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8798" y="705591"/>
            <a:ext cx="8911687" cy="547867"/>
          </a:xfrm>
        </p:spPr>
        <p:txBody>
          <a:bodyPr>
            <a:normAutofit/>
          </a:bodyPr>
          <a:lstStyle/>
          <a:p>
            <a:pPr algn="ctr"/>
            <a:r>
              <a:rPr lang="en-US" altLang="en-US" sz="3200" dirty="0"/>
              <a:t>CONSOLIDATED REVENUE IN THE LAST 5 YEARS</a:t>
            </a:r>
            <a:endParaRPr lang="en-US" altLang="en-US" sz="3200" dirty="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 xmlns:p14="http://schemas.microsoft.com/office/powerpoint/2010/main" val="3245014825"/>
              </p:ext>
            </p:extLst>
          </p:nvPr>
        </p:nvGraphicFramePr>
        <p:xfrm>
          <a:off x="1792586" y="1287463"/>
          <a:ext cx="9914309" cy="46243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4134534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299052" y="714645"/>
            <a:ext cx="8911687" cy="522110"/>
          </a:xfrm>
        </p:spPr>
        <p:txBody>
          <a:bodyPr>
            <a:noAutofit/>
          </a:bodyPr>
          <a:lstStyle/>
          <a:p>
            <a:pPr algn="ctr"/>
            <a:r>
              <a:rPr lang="en-US" altLang="en-US" sz="3200" dirty="0"/>
              <a:t>NET PROFIT IN THE LAST 5 YEARS</a:t>
            </a:r>
            <a:endParaRPr lang="en-US" altLang="en-US" sz="3200" dirty="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 xmlns:p14="http://schemas.microsoft.com/office/powerpoint/2010/main" val="1170777371"/>
              </p:ext>
            </p:extLst>
          </p:nvPr>
        </p:nvGraphicFramePr>
        <p:xfrm>
          <a:off x="2202287" y="1287463"/>
          <a:ext cx="9440214" cy="46243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110852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91993" y="723698"/>
            <a:ext cx="8911687" cy="625141"/>
          </a:xfrm>
        </p:spPr>
        <p:txBody>
          <a:bodyPr>
            <a:normAutofit/>
          </a:bodyPr>
          <a:lstStyle/>
          <a:p>
            <a:pPr algn="ctr"/>
            <a:r>
              <a:rPr lang="en-US" altLang="en-US" sz="2800" dirty="0"/>
              <a:t>SIMPLIFIED CONSOLIDATED STATEMENTS OF INCOME</a:t>
            </a:r>
            <a:endParaRPr lang="en-US" altLang="en-US" sz="2800" dirty="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 xmlns:p14="http://schemas.microsoft.com/office/powerpoint/2010/main" val="136410789"/>
              </p:ext>
            </p:extLst>
          </p:nvPr>
        </p:nvGraphicFramePr>
        <p:xfrm>
          <a:off x="1358284" y="1416674"/>
          <a:ext cx="9781944" cy="4854558"/>
        </p:xfrm>
        <a:graphic>
          <a:graphicData uri="http://schemas.openxmlformats.org/drawingml/2006/table">
            <a:tbl>
              <a:tblPr>
                <a:tableStyleId>{5C22544A-7EE6-4342-B048-85BDC9FD1C3A}</a:tableStyleId>
              </a:tblPr>
              <a:tblGrid>
                <a:gridCol w="3536664">
                  <a:extLst>
                    <a:ext uri="{9D8B030D-6E8A-4147-A177-3AD203B41FA5}">
                      <a16:colId xmlns="" xmlns:a16="http://schemas.microsoft.com/office/drawing/2014/main" val="20000"/>
                    </a:ext>
                  </a:extLst>
                </a:gridCol>
                <a:gridCol w="870829">
                  <a:extLst>
                    <a:ext uri="{9D8B030D-6E8A-4147-A177-3AD203B41FA5}">
                      <a16:colId xmlns="" xmlns:a16="http://schemas.microsoft.com/office/drawing/2014/main" val="20001"/>
                    </a:ext>
                  </a:extLst>
                </a:gridCol>
                <a:gridCol w="870829">
                  <a:extLst>
                    <a:ext uri="{9D8B030D-6E8A-4147-A177-3AD203B41FA5}">
                      <a16:colId xmlns="" xmlns:a16="http://schemas.microsoft.com/office/drawing/2014/main" val="20002"/>
                    </a:ext>
                  </a:extLst>
                </a:gridCol>
                <a:gridCol w="870829">
                  <a:extLst>
                    <a:ext uri="{9D8B030D-6E8A-4147-A177-3AD203B41FA5}">
                      <a16:colId xmlns="" xmlns:a16="http://schemas.microsoft.com/office/drawing/2014/main" val="20003"/>
                    </a:ext>
                  </a:extLst>
                </a:gridCol>
                <a:gridCol w="870829">
                  <a:extLst>
                    <a:ext uri="{9D8B030D-6E8A-4147-A177-3AD203B41FA5}">
                      <a16:colId xmlns="" xmlns:a16="http://schemas.microsoft.com/office/drawing/2014/main" val="20004"/>
                    </a:ext>
                  </a:extLst>
                </a:gridCol>
                <a:gridCol w="1380982">
                  <a:extLst>
                    <a:ext uri="{9D8B030D-6E8A-4147-A177-3AD203B41FA5}">
                      <a16:colId xmlns="" xmlns:a16="http://schemas.microsoft.com/office/drawing/2014/main" val="20005"/>
                    </a:ext>
                  </a:extLst>
                </a:gridCol>
                <a:gridCol w="1380982">
                  <a:extLst>
                    <a:ext uri="{9D8B030D-6E8A-4147-A177-3AD203B41FA5}">
                      <a16:colId xmlns="" xmlns:a16="http://schemas.microsoft.com/office/drawing/2014/main" val="20006"/>
                    </a:ext>
                  </a:extLst>
                </a:gridCol>
              </a:tblGrid>
              <a:tr h="446897">
                <a:tc>
                  <a:txBody>
                    <a:bodyPr/>
                    <a:lstStyle/>
                    <a:p>
                      <a:pPr algn="l" fontAlgn="ctr"/>
                      <a:r>
                        <a:rPr lang="en-US" altLang="en-US" sz="1800" u="none" strike="noStrike" dirty="0">
                          <a:solidFill>
                            <a:schemeClr val="bg1"/>
                          </a:solidFill>
                          <a:effectLst/>
                          <a:latin typeface="+mj-lt"/>
                        </a:rPr>
                        <a:t>Unit: NT$ million</a:t>
                      </a:r>
                      <a:endParaRPr lang="en-US" altLang="en-US"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sz="1800" u="none" strike="noStrike" dirty="0">
                          <a:solidFill>
                            <a:schemeClr val="bg1"/>
                          </a:solidFill>
                          <a:effectLst/>
                          <a:latin typeface="+mj-lt"/>
                          <a:ea typeface="微軟正黑體" panose="020B0604030504040204" pitchFamily="34" charset="-120"/>
                        </a:rPr>
                        <a:t>2018Q3</a:t>
                      </a:r>
                      <a:endParaRPr lang="en-US"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sz="1800" u="none" strike="noStrike" dirty="0">
                          <a:solidFill>
                            <a:schemeClr val="bg1"/>
                          </a:solidFill>
                          <a:effectLst/>
                          <a:latin typeface="+mj-lt"/>
                          <a:ea typeface="微軟正黑體" panose="020B0604030504040204" pitchFamily="34" charset="-120"/>
                        </a:rPr>
                        <a:t>2017Q3</a:t>
                      </a:r>
                      <a:endParaRPr lang="en-US"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mj-lt"/>
                          <a:ea typeface="微軟正黑體" panose="020B0604030504040204" pitchFamily="34" charset="-120"/>
                        </a:rPr>
                        <a:t>%</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en-US" sz="1800" u="none" strike="noStrike" dirty="0">
                          <a:solidFill>
                            <a:schemeClr val="bg1"/>
                          </a:solidFill>
                          <a:effectLst/>
                          <a:latin typeface="+mj-lt"/>
                        </a:rPr>
                        <a:t>Amount of increase (or decrease)</a:t>
                      </a:r>
                      <a:endParaRPr lang="en-US" altLang="en-US" sz="1800" b="1"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altLang="en-US" sz="1800" u="none" strike="noStrike" dirty="0">
                          <a:solidFill>
                            <a:schemeClr val="bg1"/>
                          </a:solidFill>
                          <a:effectLst/>
                          <a:latin typeface="+mj-lt"/>
                        </a:rPr>
                        <a:t>Rate of increase (or decrease) (%</a:t>
                      </a:r>
                      <a:endParaRPr lang="en-US" altLang="zh-TW" sz="1800" b="0" i="0" u="none" strike="noStrike" dirty="0">
                        <a:solidFill>
                          <a:schemeClr val="bg1"/>
                        </a:solidFill>
                        <a:effectLst/>
                        <a:latin typeface="+mj-lt"/>
                        <a:ea typeface="微軟正黑體" panose="020B0604030504040204" pitchFamily="34" charset="-120"/>
                      </a:endParaRPr>
                    </a:p>
                  </a:txBody>
                  <a:tcPr marL="9525" marR="9525" marT="9525" marB="0" anchor="ctr">
                    <a:solidFill>
                      <a:srgbClr val="0070C0"/>
                    </a:solidFill>
                  </a:tcPr>
                </a:tc>
                <a:extLst>
                  <a:ext uri="{0D108BD9-81ED-4DB2-BD59-A6C34878D82A}">
                    <a16:rowId xmlns="" xmlns:a16="http://schemas.microsoft.com/office/drawing/2014/main" val="10000"/>
                  </a:ext>
                </a:extLst>
              </a:tr>
              <a:tr h="446897">
                <a:tc>
                  <a:txBody>
                    <a:bodyPr/>
                    <a:lstStyle/>
                    <a:p>
                      <a:pPr algn="l" fontAlgn="ctr"/>
                      <a:r>
                        <a:rPr lang="en-US" altLang="en-US" sz="1800" u="none" strike="noStrike" dirty="0">
                          <a:effectLst/>
                          <a:latin typeface="+mj-lt"/>
                        </a:rPr>
                        <a:t>Operating revenue</a:t>
                      </a: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7,670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6,555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100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1,115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1"/>
                  </a:ext>
                </a:extLst>
              </a:tr>
              <a:tr h="446897">
                <a:tc>
                  <a:txBody>
                    <a:bodyPr/>
                    <a:lstStyle/>
                    <a:p>
                      <a:pPr algn="l" fontAlgn="ctr"/>
                      <a:r>
                        <a:rPr lang="en-US" altLang="en-US" sz="1800" u="none" strike="noStrike" dirty="0">
                          <a:effectLst/>
                          <a:latin typeface="+mj-lt"/>
                        </a:rPr>
                        <a:t>Operating costs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6,539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5,260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80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1,279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2"/>
                  </a:ext>
                </a:extLst>
              </a:tr>
              <a:tr h="446897">
                <a:tc>
                  <a:txBody>
                    <a:bodyPr/>
                    <a:lstStyle/>
                    <a:p>
                      <a:pPr algn="l" fontAlgn="ctr"/>
                      <a:r>
                        <a:rPr lang="en-US" altLang="en-US" sz="1800" u="none" strike="noStrike" dirty="0">
                          <a:effectLst/>
                          <a:latin typeface="+mj-lt"/>
                        </a:rPr>
                        <a:t>Gross profit</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1,131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1,295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20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(164)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(13)</a:t>
                      </a:r>
                    </a:p>
                  </a:txBody>
                  <a:tcPr marL="9525" marR="9525" marT="9525" marB="0" anchor="ctr"/>
                </a:tc>
                <a:extLst>
                  <a:ext uri="{0D108BD9-81ED-4DB2-BD59-A6C34878D82A}">
                    <a16:rowId xmlns="" xmlns:a16="http://schemas.microsoft.com/office/drawing/2014/main" val="10003"/>
                  </a:ext>
                </a:extLst>
              </a:tr>
              <a:tr h="446897">
                <a:tc>
                  <a:txBody>
                    <a:bodyPr/>
                    <a:lstStyle/>
                    <a:p>
                      <a:pPr algn="l" fontAlgn="ctr"/>
                      <a:r>
                        <a:rPr lang="en-US" altLang="en-US" sz="1800" u="none" strike="noStrike" dirty="0">
                          <a:effectLst/>
                          <a:latin typeface="+mj-lt"/>
                        </a:rPr>
                        <a:t>Operating expenses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582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9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chemeClr val="dk1"/>
                          </a:solidFill>
                          <a:effectLst/>
                          <a:latin typeface="微軟正黑體" panose="020B0604030504040204" pitchFamily="34" charset="-120"/>
                          <a:ea typeface="微軟正黑體" panose="020B0604030504040204" pitchFamily="34" charset="-120"/>
                        </a:rPr>
                        <a:t>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4"/>
                  </a:ext>
                </a:extLst>
              </a:tr>
              <a:tr h="446897">
                <a:tc>
                  <a:txBody>
                    <a:bodyPr/>
                    <a:lstStyle/>
                    <a:p>
                      <a:pPr algn="l" fontAlgn="ctr"/>
                      <a:r>
                        <a:rPr lang="en-US" altLang="en-US" sz="1800" u="none" strike="noStrike" dirty="0">
                          <a:effectLst/>
                          <a:latin typeface="+mj-lt"/>
                        </a:rPr>
                        <a:t>Profit from operations</a:t>
                      </a: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546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713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11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(167)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(23)</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5"/>
                  </a:ext>
                </a:extLst>
              </a:tr>
              <a:tr h="446897">
                <a:tc>
                  <a:txBody>
                    <a:bodyPr/>
                    <a:lstStyle/>
                    <a:p>
                      <a:pPr algn="l" fontAlgn="ctr"/>
                      <a:r>
                        <a:rPr lang="en-US" altLang="en-US" sz="1800" u="none" strike="noStrike" dirty="0">
                          <a:effectLst/>
                          <a:latin typeface="+mj-lt"/>
                        </a:rPr>
                        <a:t>Non-operating income and expenses</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chemeClr val="dk1"/>
                          </a:solidFill>
                          <a:effectLst/>
                          <a:latin typeface="微軟正黑體" panose="020B0604030504040204" pitchFamily="34" charset="-120"/>
                          <a:ea typeface="微軟正黑體" panose="020B0604030504040204" pitchFamily="34" charset="-120"/>
                        </a:rPr>
                        <a:t>38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(8)</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0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46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chemeClr val="dk1"/>
                          </a:solidFill>
                          <a:effectLst/>
                          <a:latin typeface="微軟正黑體" panose="020B0604030504040204" pitchFamily="34" charset="-120"/>
                          <a:ea typeface="微軟正黑體" panose="020B0604030504040204" pitchFamily="34" charset="-120"/>
                        </a:rPr>
                        <a:t>575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6"/>
                  </a:ext>
                </a:extLst>
              </a:tr>
              <a:tr h="446897">
                <a:tc>
                  <a:txBody>
                    <a:bodyPr/>
                    <a:lstStyle/>
                    <a:p>
                      <a:pPr algn="l" fontAlgn="ctr"/>
                      <a:r>
                        <a:rPr lang="en-US" altLang="en-US" sz="1800" u="none" strike="noStrike" dirty="0">
                          <a:effectLst/>
                          <a:latin typeface="+mj-lt"/>
                        </a:rPr>
                        <a:t>Profit before income tax</a:t>
                      </a: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705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11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(121)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7"/>
                  </a:ext>
                </a:extLst>
              </a:tr>
              <a:tr h="446897">
                <a:tc>
                  <a:txBody>
                    <a:bodyPr/>
                    <a:lstStyle/>
                    <a:p>
                      <a:pPr algn="l" fontAlgn="ctr"/>
                      <a:r>
                        <a:rPr lang="en-US" altLang="en-US" sz="1800" u="none" strike="noStrike" dirty="0">
                          <a:effectLst/>
                          <a:latin typeface="+mj-lt"/>
                        </a:rPr>
                        <a:t>Income tax expense</a:t>
                      </a:r>
                      <a:endParaRPr lang="en-US" altLang="en-US"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136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138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2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8"/>
                  </a:ext>
                </a:extLst>
              </a:tr>
              <a:tr h="446897">
                <a:tc>
                  <a:txBody>
                    <a:bodyPr/>
                    <a:lstStyle/>
                    <a:p>
                      <a:pPr algn="l" fontAlgn="ctr"/>
                      <a:r>
                        <a:rPr lang="en-US" altLang="en-US" sz="1800" u="none" strike="noStrike" dirty="0">
                          <a:effectLst/>
                          <a:latin typeface="+mj-lt"/>
                        </a:rPr>
                        <a:t>Net profit for the period</a:t>
                      </a: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449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mj-lt"/>
                          <a:ea typeface="微軟正黑體" panose="020B0604030504040204" pitchFamily="34" charset="-120"/>
                        </a:rPr>
                        <a:t>567 </a:t>
                      </a:r>
                      <a:endParaRPr lang="en-US" altLang="zh-TW" sz="1800" b="0" i="0" u="none" strike="noStrike">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mj-lt"/>
                          <a:ea typeface="微軟正黑體" panose="020B0604030504040204" pitchFamily="34" charset="-120"/>
                        </a:rPr>
                        <a:t>9 </a:t>
                      </a:r>
                      <a:endParaRPr lang="en-US" altLang="zh-TW" sz="1800" b="0" i="0" u="none" strike="noStrike" dirty="0">
                        <a:solidFill>
                          <a:srgbClr val="000000"/>
                        </a:solidFill>
                        <a:effectLst/>
                        <a:latin typeface="+mj-lt"/>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 xmlns:a16="http://schemas.microsoft.com/office/drawing/2014/main" val="10009"/>
                  </a:ext>
                </a:extLst>
              </a:tr>
            </a:tbl>
          </a:graphicData>
        </a:graphic>
      </p:graphicFrame>
    </p:spTree>
    <p:extLst>
      <p:ext uri="{BB962C8B-B14F-4D97-AF65-F5344CB8AC3E}">
        <p14:creationId xmlns="" xmlns:p14="http://schemas.microsoft.com/office/powerpoint/2010/main" val="3985794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80141" y="624110"/>
            <a:ext cx="8911687" cy="560746"/>
          </a:xfrm>
        </p:spPr>
        <p:txBody>
          <a:bodyPr>
            <a:normAutofit/>
          </a:bodyPr>
          <a:lstStyle/>
          <a:p>
            <a:pPr algn="ctr"/>
            <a:r>
              <a:rPr lang="en-US" altLang="en-US" sz="3200" dirty="0"/>
              <a:t>Financial ratio analysis in the last 5 years</a:t>
            </a:r>
            <a:endParaRPr lang="en-US" altLang="en-US" sz="3200" dirty="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 xmlns:p14="http://schemas.microsoft.com/office/powerpoint/2010/main" val="2950303588"/>
              </p:ext>
            </p:extLst>
          </p:nvPr>
        </p:nvGraphicFramePr>
        <p:xfrm>
          <a:off x="1883121" y="1313645"/>
          <a:ext cx="10004079" cy="48424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036934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875706" y="2763202"/>
            <a:ext cx="2099252" cy="980403"/>
          </a:xfrm>
        </p:spPr>
        <p:txBody>
          <a:bodyPr>
            <a:noAutofit/>
          </a:bodyPr>
          <a:lstStyle/>
          <a:p>
            <a:r>
              <a:rPr lang="en-US" altLang="en-US" sz="6600" dirty="0" smtClean="0"/>
              <a:t>Q&amp;A</a:t>
            </a:r>
            <a:endParaRPr lang="en-US" altLang="en-US" sz="6600" dirty="0">
              <a:ea typeface="微軟正黑體" panose="020B0604030504040204" pitchFamily="34" charset="-120"/>
            </a:endParaRPr>
          </a:p>
        </p:txBody>
      </p:sp>
    </p:spTree>
    <p:extLst>
      <p:ext uri="{BB962C8B-B14F-4D97-AF65-F5344CB8AC3E}">
        <p14:creationId xmlns="" xmlns:p14="http://schemas.microsoft.com/office/powerpoint/2010/main" val="3185166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468442" y="937296"/>
            <a:ext cx="8915399" cy="943243"/>
          </a:xfrm>
        </p:spPr>
        <p:txBody>
          <a:bodyPr>
            <a:normAutofit/>
          </a:bodyPr>
          <a:lstStyle/>
          <a:p>
            <a:r>
              <a:rPr lang="en-US" altLang="en-US" sz="5400" dirty="0"/>
              <a:t>Disclaimer</a:t>
            </a:r>
          </a:p>
        </p:txBody>
      </p:sp>
      <p:sp>
        <p:nvSpPr>
          <p:cNvPr id="3" name="文字版面配置區 2"/>
          <p:cNvSpPr>
            <a:spLocks noGrp="1"/>
          </p:cNvSpPr>
          <p:nvPr>
            <p:ph type="body" idx="1"/>
          </p:nvPr>
        </p:nvSpPr>
        <p:spPr>
          <a:xfrm>
            <a:off x="2589212" y="2156600"/>
            <a:ext cx="8915399" cy="3502324"/>
          </a:xfrm>
        </p:spPr>
        <p:txBody>
          <a:bodyPr>
            <a:normAutofit fontScale="85000" lnSpcReduction="10000"/>
          </a:bodyPr>
          <a:lstStyle/>
          <a:p>
            <a:pPr algn="just">
              <a:lnSpc>
                <a:spcPct val="150000"/>
              </a:lnSpc>
            </a:pPr>
            <a:r>
              <a:rPr lang="en-US" altLang="en-US" sz="2800" dirty="0">
                <a:latin typeface="+mj-lt"/>
              </a:rPr>
              <a:t>Information from this presentation may include forward-looking statements, however it is not limited to statements on all of our possible business activities, events or developments. Such statements are based on our assumptions on future operation and political, economic and market factors not in our control. Actual operational outcomes may be significantly different from such statements.</a:t>
            </a:r>
          </a:p>
        </p:txBody>
      </p:sp>
    </p:spTree>
    <p:extLst>
      <p:ext uri="{BB962C8B-B14F-4D97-AF65-F5344CB8AC3E}">
        <p14:creationId xmlns="" xmlns:p14="http://schemas.microsoft.com/office/powerpoint/2010/main" val="3710822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92703" y="352764"/>
            <a:ext cx="9503284" cy="980403"/>
          </a:xfrm>
        </p:spPr>
        <p:txBody>
          <a:bodyPr>
            <a:normAutofit/>
          </a:bodyPr>
          <a:lstStyle/>
          <a:p>
            <a:r>
              <a:rPr lang="en-US" altLang="en-US" sz="4800" b="1" dirty="0"/>
              <a:t>Company Historical Highlights</a:t>
            </a:r>
            <a:endParaRPr lang="en-US" altLang="en-US" sz="4800" b="1" dirty="0">
              <a:ea typeface="微軟正黑體" panose="020B0604030504040204" pitchFamily="34" charset="-120"/>
            </a:endParaRPr>
          </a:p>
        </p:txBody>
      </p:sp>
      <p:sp>
        <p:nvSpPr>
          <p:cNvPr id="3" name="內容版面配置區 2"/>
          <p:cNvSpPr>
            <a:spLocks noGrp="1"/>
          </p:cNvSpPr>
          <p:nvPr>
            <p:ph idx="1"/>
          </p:nvPr>
        </p:nvSpPr>
        <p:spPr>
          <a:xfrm>
            <a:off x="1957770" y="1417278"/>
            <a:ext cx="9811735" cy="5037827"/>
          </a:xfrm>
        </p:spPr>
        <p:txBody>
          <a:bodyPr>
            <a:noAutofit/>
          </a:bodyPr>
          <a:lstStyle/>
          <a:p>
            <a:pPr>
              <a:lnSpc>
                <a:spcPts val="2600"/>
              </a:lnSpc>
              <a:spcBef>
                <a:spcPts val="0"/>
              </a:spcBef>
              <a:tabLst>
                <a:tab pos="1882775" algn="l"/>
              </a:tabLst>
            </a:pPr>
            <a:r>
              <a:rPr lang="en-US" sz="1800" dirty="0">
                <a:latin typeface="+mj-lt"/>
              </a:rPr>
              <a:t>June  1973	Established in Taipei City on June 21, 1973. The registered capital is 	</a:t>
            </a:r>
            <a:r>
              <a:rPr lang="en-US" altLang="zh-TW" sz="1800" dirty="0">
                <a:latin typeface="+mj-lt"/>
              </a:rPr>
              <a:t>NT$</a:t>
            </a:r>
            <a:r>
              <a:rPr lang="en-US" sz="1800" dirty="0">
                <a:latin typeface="+mj-lt"/>
              </a:rPr>
              <a:t>50,000,000.</a:t>
            </a:r>
          </a:p>
          <a:p>
            <a:pPr>
              <a:lnSpc>
                <a:spcPts val="2600"/>
              </a:lnSpc>
              <a:spcBef>
                <a:spcPts val="0"/>
              </a:spcBef>
              <a:tabLst>
                <a:tab pos="1882775" algn="l"/>
              </a:tabLst>
            </a:pPr>
            <a:r>
              <a:rPr lang="en-US" sz="1800" dirty="0">
                <a:latin typeface="+mj-lt"/>
              </a:rPr>
              <a:t>April  1977	Completed </a:t>
            </a:r>
            <a:r>
              <a:rPr lang="en-US" sz="1800" dirty="0" err="1">
                <a:latin typeface="+mj-lt"/>
              </a:rPr>
              <a:t>Linyuan</a:t>
            </a:r>
            <a:r>
              <a:rPr lang="en-US" sz="1800" dirty="0">
                <a:latin typeface="+mj-lt"/>
              </a:rPr>
              <a:t> Factory in Kaohsiung. Started producing detergent-use alkyl 	benzenes.</a:t>
            </a:r>
          </a:p>
          <a:p>
            <a:pPr>
              <a:lnSpc>
                <a:spcPts val="2600"/>
              </a:lnSpc>
              <a:spcBef>
                <a:spcPts val="0"/>
              </a:spcBef>
              <a:tabLst>
                <a:tab pos="1882775" algn="l"/>
              </a:tabLst>
            </a:pPr>
            <a:r>
              <a:rPr lang="en-US" sz="1800" dirty="0">
                <a:latin typeface="+mj-lt"/>
              </a:rPr>
              <a:t>July    1986	Company stock officially offered to the market for trading.</a:t>
            </a:r>
          </a:p>
          <a:p>
            <a:pPr>
              <a:lnSpc>
                <a:spcPts val="2600"/>
              </a:lnSpc>
              <a:spcBef>
                <a:spcPts val="0"/>
              </a:spcBef>
              <a:tabLst>
                <a:tab pos="1882775" algn="l"/>
              </a:tabLst>
            </a:pPr>
            <a:r>
              <a:rPr lang="en-US" sz="1800" dirty="0">
                <a:latin typeface="+mj-lt"/>
              </a:rPr>
              <a:t>Oct.   2004	</a:t>
            </a:r>
            <a:r>
              <a:rPr lang="en-US" sz="1800" dirty="0" err="1">
                <a:latin typeface="+mj-lt"/>
              </a:rPr>
              <a:t>Nonylphenol</a:t>
            </a:r>
            <a:r>
              <a:rPr lang="en-US" sz="1800" dirty="0">
                <a:latin typeface="+mj-lt"/>
              </a:rPr>
              <a:t> plant expansion, annual production capacity is 25KT.</a:t>
            </a:r>
          </a:p>
          <a:p>
            <a:pPr>
              <a:lnSpc>
                <a:spcPts val="2600"/>
              </a:lnSpc>
              <a:spcBef>
                <a:spcPts val="0"/>
              </a:spcBef>
              <a:tabLst>
                <a:tab pos="1882775" algn="l"/>
              </a:tabLst>
            </a:pPr>
            <a:r>
              <a:rPr lang="en-US" sz="1800" dirty="0">
                <a:latin typeface="+mj-lt"/>
              </a:rPr>
              <a:t>Dec.   2010	Replaced old alkylation equipment with new ones. Increased the total capacity of 	alkyl benzenes to 125KT.</a:t>
            </a:r>
          </a:p>
          <a:p>
            <a:pPr>
              <a:lnSpc>
                <a:spcPts val="2600"/>
              </a:lnSpc>
              <a:spcBef>
                <a:spcPts val="0"/>
              </a:spcBef>
              <a:tabLst>
                <a:tab pos="1882775" algn="l"/>
              </a:tabLst>
            </a:pPr>
            <a:r>
              <a:rPr lang="en-US" sz="1800" dirty="0">
                <a:latin typeface="+mj-lt"/>
              </a:rPr>
              <a:t>Jan.    2014</a:t>
            </a:r>
            <a:r>
              <a:rPr lang="en-US" altLang="zh-TW" sz="1800" dirty="0">
                <a:latin typeface="+mj-lt"/>
              </a:rPr>
              <a:t>  </a:t>
            </a:r>
            <a:r>
              <a:rPr lang="en-US" sz="1800" dirty="0">
                <a:latin typeface="+mj-lt"/>
              </a:rPr>
              <a:t>	Received the permission to release the first domestic unsecured convertible 	debenture. The total amount is NT$ 0.7 billion. T</a:t>
            </a:r>
            <a:r>
              <a:rPr lang="en-US" altLang="zh-TW" sz="1800" dirty="0">
                <a:latin typeface="+mj-lt"/>
              </a:rPr>
              <a:t>he debenture has been listed since 	February 20th in the year.</a:t>
            </a:r>
            <a:endParaRPr lang="en-US" altLang="zh-TW" sz="1800" dirty="0">
              <a:latin typeface="+mj-lt"/>
              <a:ea typeface="微軟正黑體" panose="020B0604030504040204" pitchFamily="34" charset="-120"/>
            </a:endParaRPr>
          </a:p>
          <a:p>
            <a:pPr>
              <a:lnSpc>
                <a:spcPts val="2600"/>
              </a:lnSpc>
              <a:spcBef>
                <a:spcPts val="0"/>
              </a:spcBef>
            </a:pPr>
            <a:r>
              <a:rPr lang="en-US" altLang="zh-TW" sz="1800" dirty="0">
                <a:latin typeface="+mj-lt"/>
              </a:rPr>
              <a:t>May   2016          Completed plant debottleneck, annual production capacity increased to 24KT.</a:t>
            </a:r>
            <a:endParaRPr lang="en-US" altLang="en-US" sz="1800" dirty="0">
              <a:latin typeface="+mj-lt"/>
            </a:endParaRPr>
          </a:p>
          <a:p>
            <a:pPr>
              <a:lnSpc>
                <a:spcPts val="2600"/>
              </a:lnSpc>
              <a:spcBef>
                <a:spcPts val="0"/>
              </a:spcBef>
            </a:pPr>
            <a:r>
              <a:rPr lang="en-US" altLang="zh-TW" sz="1800" dirty="0" smtClean="0">
                <a:latin typeface="+mj-lt"/>
              </a:rPr>
              <a:t>April</a:t>
            </a:r>
            <a:r>
              <a:rPr lang="zh-TW" altLang="en-US" sz="1800" dirty="0" smtClean="0">
                <a:latin typeface="+mj-lt"/>
              </a:rPr>
              <a:t> </a:t>
            </a:r>
            <a:r>
              <a:rPr lang="en-US" altLang="zh-TW" sz="1800" dirty="0" smtClean="0">
                <a:latin typeface="+mj-lt"/>
              </a:rPr>
              <a:t> 2018           </a:t>
            </a:r>
            <a:r>
              <a:rPr lang="en-US" altLang="zh-TW" sz="1800" dirty="0">
                <a:latin typeface="+mj-lt"/>
              </a:rPr>
              <a:t>Started-up 40KTA </a:t>
            </a:r>
            <a:r>
              <a:rPr lang="en-US" altLang="zh-TW" sz="1800" dirty="0" err="1">
                <a:latin typeface="+mj-lt"/>
              </a:rPr>
              <a:t>Nonylphenol</a:t>
            </a:r>
            <a:r>
              <a:rPr lang="en-US" altLang="zh-TW" sz="1800" dirty="0">
                <a:latin typeface="+mj-lt"/>
              </a:rPr>
              <a:t> Plant in Jiangsu, China. The plant is 50-50 JV with          </a:t>
            </a:r>
          </a:p>
          <a:p>
            <a:pPr marL="0" indent="0">
              <a:lnSpc>
                <a:spcPts val="2600"/>
              </a:lnSpc>
              <a:spcBef>
                <a:spcPts val="0"/>
              </a:spcBef>
              <a:buNone/>
            </a:pPr>
            <a:r>
              <a:rPr lang="en-US" altLang="zh-TW" sz="1800" dirty="0">
                <a:latin typeface="+mj-lt"/>
              </a:rPr>
              <a:t>                                   Chang Chun Group.</a:t>
            </a:r>
            <a:endParaRPr lang="en-US" altLang="en-US" sz="1800" dirty="0">
              <a:latin typeface="+mj-lt"/>
            </a:endParaRPr>
          </a:p>
          <a:p>
            <a:pPr>
              <a:spcBef>
                <a:spcPts val="0"/>
              </a:spcBef>
            </a:pPr>
            <a:endParaRPr lang="en-US" altLang="en-US" sz="1800" dirty="0">
              <a:latin typeface="+mj-lt"/>
            </a:endParaRPr>
          </a:p>
          <a:p>
            <a:pPr>
              <a:spcBef>
                <a:spcPts val="0"/>
              </a:spcBef>
            </a:pPr>
            <a:endParaRPr lang="en-US" altLang="en-US" sz="1800" dirty="0">
              <a:latin typeface="+mj-lt"/>
            </a:endParaRPr>
          </a:p>
        </p:txBody>
      </p:sp>
    </p:spTree>
    <p:extLst>
      <p:ext uri="{BB962C8B-B14F-4D97-AF65-F5344CB8AC3E}">
        <p14:creationId xmlns="" xmlns:p14="http://schemas.microsoft.com/office/powerpoint/2010/main" val="1779070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2595786" y="968524"/>
            <a:ext cx="8915399" cy="1133742"/>
          </a:xfrm>
        </p:spPr>
        <p:txBody>
          <a:bodyPr/>
          <a:lstStyle/>
          <a:p>
            <a:r>
              <a:rPr lang="en-US" altLang="en-US" b="1" dirty="0"/>
              <a:t>Business Scope</a:t>
            </a:r>
          </a:p>
        </p:txBody>
      </p:sp>
      <p:sp>
        <p:nvSpPr>
          <p:cNvPr id="2" name="文字版面配置區 1"/>
          <p:cNvSpPr>
            <a:spLocks noGrp="1"/>
          </p:cNvSpPr>
          <p:nvPr>
            <p:ph type="body" idx="1"/>
          </p:nvPr>
        </p:nvSpPr>
        <p:spPr>
          <a:xfrm>
            <a:off x="2589212" y="1956987"/>
            <a:ext cx="8921973" cy="2931206"/>
          </a:xfrm>
        </p:spPr>
        <p:txBody>
          <a:bodyPr>
            <a:normAutofit lnSpcReduction="10000"/>
          </a:bodyPr>
          <a:lstStyle/>
          <a:p>
            <a:pPr marL="285750" indent="-285750">
              <a:buFont typeface="Arial" panose="020B0604020202020204" pitchFamily="34" charset="0"/>
              <a:buChar char="•"/>
            </a:pPr>
            <a:r>
              <a:rPr lang="en-US" altLang="en-US" sz="3200" dirty="0">
                <a:latin typeface="+mj-lt"/>
              </a:rPr>
              <a:t>Main business:</a:t>
            </a:r>
            <a:endParaRPr lang="en-US" altLang="zh-TW" sz="3200" dirty="0">
              <a:latin typeface="+mj-lt"/>
              <a:ea typeface="微軟正黑體" panose="020B0604030504040204" pitchFamily="34" charset="-120"/>
            </a:endParaRPr>
          </a:p>
          <a:p>
            <a:r>
              <a:rPr lang="en-US" altLang="en-US" sz="3200" dirty="0">
                <a:latin typeface="+mj-lt"/>
              </a:rPr>
              <a:t>We're committed to the manufacturing, processing and sale of alkyl benzene, normal olefin and hydrogenated hydrocarbon resin and its derivatives and the operation and investment of other related businesses.</a:t>
            </a:r>
            <a:endParaRPr lang="en-US" altLang="en-US" sz="3200" dirty="0">
              <a:latin typeface="+mj-lt"/>
              <a:ea typeface="微軟正黑體" panose="020B0604030504040204" pitchFamily="34" charset="-120"/>
            </a:endParaRPr>
          </a:p>
        </p:txBody>
      </p:sp>
    </p:spTree>
    <p:extLst>
      <p:ext uri="{BB962C8B-B14F-4D97-AF65-F5344CB8AC3E}">
        <p14:creationId xmlns="" xmlns:p14="http://schemas.microsoft.com/office/powerpoint/2010/main" val="3267634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68979" y="156673"/>
            <a:ext cx="9735632" cy="3049819"/>
          </a:xfrm>
        </p:spPr>
        <p:txBody>
          <a:bodyPr>
            <a:normAutofit/>
          </a:bodyPr>
          <a:lstStyle/>
          <a:p>
            <a:pPr marL="457200" indent="-457200">
              <a:lnSpc>
                <a:spcPts val="4000"/>
              </a:lnSpc>
              <a:spcBef>
                <a:spcPts val="2400"/>
              </a:spcBef>
              <a:spcAft>
                <a:spcPts val="1800"/>
              </a:spcAft>
              <a:buFont typeface="Arial" panose="020B0604020202020204" pitchFamily="34" charset="0"/>
              <a:buChar char="•"/>
            </a:pPr>
            <a:r>
              <a:rPr lang="en-US" sz="3200" dirty="0"/>
              <a:t>Business Proportion for Main Products (Departments)</a:t>
            </a:r>
            <a:r>
              <a:rPr dirty="0"/>
              <a:t/>
            </a:r>
            <a:br>
              <a:rPr dirty="0"/>
            </a:br>
            <a:r>
              <a:rPr lang="en-US" altLang="en-US" sz="2400" dirty="0"/>
              <a:t>Our main business focuses on the manufacturing and sale of the products and derivatives below: Alkyl benzene, alkyl phenol, alkyl benzene sulfonic acid and hydrocarbon resin.</a:t>
            </a:r>
          </a:p>
        </p:txBody>
      </p:sp>
      <p:graphicFrame>
        <p:nvGraphicFramePr>
          <p:cNvPr id="4" name="表格 3"/>
          <p:cNvGraphicFramePr>
            <a:graphicFrameLocks noGrp="1"/>
          </p:cNvGraphicFramePr>
          <p:nvPr>
            <p:extLst>
              <p:ext uri="{D42A27DB-BD31-4B8C-83A1-F6EECF244321}">
                <p14:modId xmlns="" xmlns:p14="http://schemas.microsoft.com/office/powerpoint/2010/main" val="815211024"/>
              </p:ext>
            </p:extLst>
          </p:nvPr>
        </p:nvGraphicFramePr>
        <p:xfrm>
          <a:off x="1768981" y="2814614"/>
          <a:ext cx="9735633" cy="3845560"/>
        </p:xfrm>
        <a:graphic>
          <a:graphicData uri="http://schemas.openxmlformats.org/drawingml/2006/table">
            <a:tbl>
              <a:tblPr firstRow="1" bandRow="1">
                <a:tableStyleId>{5C22544A-7EE6-4342-B048-85BDC9FD1C3A}</a:tableStyleId>
              </a:tblPr>
              <a:tblGrid>
                <a:gridCol w="2483705">
                  <a:extLst>
                    <a:ext uri="{9D8B030D-6E8A-4147-A177-3AD203B41FA5}">
                      <a16:colId xmlns="" xmlns:a16="http://schemas.microsoft.com/office/drawing/2014/main" val="20000"/>
                    </a:ext>
                  </a:extLst>
                </a:gridCol>
                <a:gridCol w="1812982">
                  <a:extLst>
                    <a:ext uri="{9D8B030D-6E8A-4147-A177-3AD203B41FA5}">
                      <a16:colId xmlns="" xmlns:a16="http://schemas.microsoft.com/office/drawing/2014/main" val="20001"/>
                    </a:ext>
                  </a:extLst>
                </a:gridCol>
                <a:gridCol w="1812982">
                  <a:extLst>
                    <a:ext uri="{9D8B030D-6E8A-4147-A177-3AD203B41FA5}">
                      <a16:colId xmlns="" xmlns:a16="http://schemas.microsoft.com/office/drawing/2014/main" val="20002"/>
                    </a:ext>
                  </a:extLst>
                </a:gridCol>
                <a:gridCol w="1812982">
                  <a:extLst>
                    <a:ext uri="{9D8B030D-6E8A-4147-A177-3AD203B41FA5}">
                      <a16:colId xmlns="" xmlns:a16="http://schemas.microsoft.com/office/drawing/2014/main" val="20003"/>
                    </a:ext>
                  </a:extLst>
                </a:gridCol>
                <a:gridCol w="1812982">
                  <a:extLst>
                    <a:ext uri="{9D8B030D-6E8A-4147-A177-3AD203B41FA5}">
                      <a16:colId xmlns="" xmlns:a16="http://schemas.microsoft.com/office/drawing/2014/main" val="20004"/>
                    </a:ext>
                  </a:extLst>
                </a:gridCol>
              </a:tblGrid>
              <a:tr h="370840">
                <a:tc>
                  <a:txBody>
                    <a:bodyPr/>
                    <a:lstStyle/>
                    <a:p>
                      <a:pPr algn="ctr"/>
                      <a:r>
                        <a:rPr lang="zh-TW" altLang="en-US" sz="2400" dirty="0">
                          <a:latin typeface="+mj-lt"/>
                        </a:rPr>
                        <a:t>Year</a:t>
                      </a:r>
                      <a:endParaRPr lang="en-US" altLang="en-US" sz="2400" dirty="0">
                        <a:latin typeface="+mj-lt"/>
                        <a:ea typeface="+mj-ea"/>
                      </a:endParaRPr>
                    </a:p>
                  </a:txBody>
                  <a:tcPr/>
                </a:tc>
                <a:tc gridSpan="2">
                  <a:txBody>
                    <a:bodyPr/>
                    <a:lstStyle/>
                    <a:p>
                      <a:pPr algn="ctr"/>
                      <a:r>
                        <a:rPr lang="en-US" altLang="zh-TW" sz="2400" dirty="0">
                          <a:latin typeface="+mj-lt"/>
                        </a:rPr>
                        <a:t>2017</a:t>
                      </a:r>
                      <a:endParaRPr lang="en-US" altLang="en-US" sz="2400" dirty="0">
                        <a:latin typeface="+mj-lt"/>
                        <a:ea typeface="+mj-ea"/>
                      </a:endParaRPr>
                    </a:p>
                  </a:txBody>
                  <a:tcPr/>
                </a:tc>
                <a:tc hMerge="1">
                  <a:txBody>
                    <a:bodyPr/>
                    <a:lstStyle/>
                    <a:p>
                      <a:endParaRPr lang="zh-TW" altLang="en-US" dirty="0"/>
                    </a:p>
                  </a:txBody>
                  <a:tcPr/>
                </a:tc>
                <a:tc gridSpan="2">
                  <a:txBody>
                    <a:bodyPr/>
                    <a:lstStyle/>
                    <a:p>
                      <a:pPr algn="ctr"/>
                      <a:r>
                        <a:rPr lang="en-US" altLang="zh-TW" sz="2400" dirty="0">
                          <a:latin typeface="+mj-lt"/>
                        </a:rPr>
                        <a:t>2016</a:t>
                      </a:r>
                      <a:endParaRPr lang="en-US" altLang="en-US" sz="2400" dirty="0">
                        <a:latin typeface="+mj-lt"/>
                        <a:ea typeface="+mj-ea"/>
                      </a:endParaRPr>
                    </a:p>
                  </a:txBody>
                  <a:tcPr/>
                </a:tc>
                <a:tc hMerge="1">
                  <a:txBody>
                    <a:bodyPr/>
                    <a:lstStyle/>
                    <a:p>
                      <a:endParaRPr lang="zh-TW" altLang="en-US" dirty="0"/>
                    </a:p>
                  </a:txBody>
                  <a:tcPr/>
                </a:tc>
                <a:extLst>
                  <a:ext uri="{0D108BD9-81ED-4DB2-BD59-A6C34878D82A}">
                    <a16:rowId xmlns="" xmlns:a16="http://schemas.microsoft.com/office/drawing/2014/main" val="10000"/>
                  </a:ext>
                </a:extLst>
              </a:tr>
              <a:tr h="370840">
                <a:tc>
                  <a:txBody>
                    <a:bodyPr/>
                    <a:lstStyle/>
                    <a:p>
                      <a:pPr algn="ctr"/>
                      <a:r>
                        <a:rPr lang="zh-TW" altLang="en-US" sz="2400" dirty="0">
                          <a:latin typeface="+mj-lt"/>
                        </a:rPr>
                        <a:t>Item</a:t>
                      </a:r>
                      <a:endParaRPr lang="en-US" altLang="en-US" sz="2400" dirty="0">
                        <a:latin typeface="+mj-lt"/>
                        <a:ea typeface="+mj-ea"/>
                      </a:endParaRPr>
                    </a:p>
                  </a:txBody>
                  <a:tcPr/>
                </a:tc>
                <a:tc>
                  <a:txBody>
                    <a:bodyPr/>
                    <a:lstStyle/>
                    <a:p>
                      <a:pPr algn="ctr"/>
                      <a:r>
                        <a:rPr lang="zh-TW" altLang="en-US" sz="2400" dirty="0">
                          <a:latin typeface="+mj-lt"/>
                        </a:rPr>
                        <a:t>Amount</a:t>
                      </a:r>
                      <a:endParaRPr lang="en-US" altLang="en-US" sz="2400" dirty="0">
                        <a:latin typeface="+mj-lt"/>
                        <a:ea typeface="+mj-ea"/>
                      </a:endParaRPr>
                    </a:p>
                  </a:txBody>
                  <a:tcPr/>
                </a:tc>
                <a:tc>
                  <a:txBody>
                    <a:bodyPr/>
                    <a:lstStyle/>
                    <a:p>
                      <a:pPr algn="ctr"/>
                      <a:r>
                        <a:rPr lang="zh-TW" altLang="en-US" sz="2400" dirty="0">
                          <a:latin typeface="+mj-lt"/>
                        </a:rPr>
                        <a:t>Ratio (%)</a:t>
                      </a:r>
                      <a:endParaRPr lang="en-US" altLang="en-US" sz="2400" dirty="0">
                        <a:latin typeface="+mj-lt"/>
                        <a:ea typeface="+mj-ea"/>
                      </a:endParaRPr>
                    </a:p>
                  </a:txBody>
                  <a:tcPr/>
                </a:tc>
                <a:tc>
                  <a:txBody>
                    <a:bodyPr/>
                    <a:lstStyle/>
                    <a:p>
                      <a:pPr algn="ctr"/>
                      <a:r>
                        <a:rPr lang="zh-TW" altLang="en-US" sz="2400" dirty="0">
                          <a:latin typeface="+mj-lt"/>
                        </a:rPr>
                        <a:t>Amount</a:t>
                      </a:r>
                      <a:endParaRPr lang="en-US" altLang="en-US" sz="2400" dirty="0">
                        <a:latin typeface="+mj-lt"/>
                        <a:ea typeface="+mj-ea"/>
                      </a:endParaRPr>
                    </a:p>
                  </a:txBody>
                  <a:tcPr/>
                </a:tc>
                <a:tc>
                  <a:txBody>
                    <a:bodyPr/>
                    <a:lstStyle/>
                    <a:p>
                      <a:pPr algn="ctr"/>
                      <a:r>
                        <a:rPr lang="zh-TW" altLang="en-US" sz="2400" dirty="0">
                          <a:latin typeface="+mj-lt"/>
                        </a:rPr>
                        <a:t>Ratio (%)</a:t>
                      </a:r>
                      <a:endParaRPr lang="en-US" altLang="en-US" sz="2400" dirty="0">
                        <a:latin typeface="+mj-lt"/>
                        <a:ea typeface="+mj-ea"/>
                      </a:endParaRPr>
                    </a:p>
                  </a:txBody>
                  <a:tcPr/>
                </a:tc>
                <a:extLst>
                  <a:ext uri="{0D108BD9-81ED-4DB2-BD59-A6C34878D82A}">
                    <a16:rowId xmlns="" xmlns:a16="http://schemas.microsoft.com/office/drawing/2014/main" val="10001"/>
                  </a:ext>
                </a:extLst>
              </a:tr>
              <a:tr h="370840">
                <a:tc>
                  <a:txBody>
                    <a:bodyPr/>
                    <a:lstStyle/>
                    <a:p>
                      <a:r>
                        <a:rPr lang="zh-TW" altLang="en-US" sz="2400" dirty="0">
                          <a:latin typeface="+mj-lt"/>
                        </a:rPr>
                        <a:t>Alkylation Department</a:t>
                      </a:r>
                      <a:endParaRPr lang="en-US" altLang="en-US" sz="2400" dirty="0">
                        <a:latin typeface="+mj-lt"/>
                        <a:ea typeface="+mj-ea"/>
                      </a:endParaRPr>
                    </a:p>
                  </a:txBody>
                  <a:tcPr/>
                </a:tc>
                <a:tc>
                  <a:txBody>
                    <a:bodyPr/>
                    <a:lstStyle/>
                    <a:p>
                      <a:pPr algn="r"/>
                      <a:r>
                        <a:rPr kumimoji="0" lang="en-US" altLang="zh-TW" sz="2400" kern="1200" dirty="0">
                          <a:solidFill>
                            <a:schemeClr val="dk1"/>
                          </a:solidFill>
                          <a:latin typeface="+mj-lt"/>
                          <a:ea typeface="+mj-ea"/>
                          <a:cs typeface="+mn-cs"/>
                        </a:rPr>
                        <a:t>5,753,804</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65.48</a:t>
                      </a:r>
                      <a:endParaRPr kumimoji="0" lang="zh-TW" altLang="en-US" sz="2400" kern="1200" dirty="0">
                        <a:solidFill>
                          <a:schemeClr val="dk1"/>
                        </a:solidFill>
                        <a:latin typeface="+mj-lt"/>
                        <a:ea typeface="+mj-ea"/>
                        <a:cs typeface="+mn-cs"/>
                      </a:endParaRPr>
                    </a:p>
                  </a:txBody>
                  <a:tcPr/>
                </a:tc>
                <a:tc>
                  <a:txBody>
                    <a:bodyPr/>
                    <a:lstStyle/>
                    <a:p>
                      <a:pPr algn="r"/>
                      <a:r>
                        <a:rPr lang="en-US" altLang="zh-TW" sz="2400" dirty="0">
                          <a:latin typeface="+mj-lt"/>
                          <a:ea typeface="+mj-ea"/>
                        </a:rPr>
                        <a:t>5,623,045</a:t>
                      </a:r>
                      <a:endParaRPr lang="zh-TW" altLang="en-US" sz="2400" dirty="0">
                        <a:latin typeface="+mj-lt"/>
                        <a:ea typeface="+mj-ea"/>
                      </a:endParaRPr>
                    </a:p>
                  </a:txBody>
                  <a:tcPr/>
                </a:tc>
                <a:tc>
                  <a:txBody>
                    <a:bodyPr/>
                    <a:lstStyle/>
                    <a:p>
                      <a:pPr algn="r"/>
                      <a:r>
                        <a:rPr lang="en-US" altLang="zh-TW" sz="2400" dirty="0">
                          <a:latin typeface="+mj-lt"/>
                          <a:ea typeface="+mj-ea"/>
                        </a:rPr>
                        <a:t>65.58</a:t>
                      </a:r>
                      <a:endParaRPr lang="zh-TW" altLang="en-US" sz="2400" dirty="0">
                        <a:latin typeface="+mj-lt"/>
                        <a:ea typeface="+mj-ea"/>
                      </a:endParaRPr>
                    </a:p>
                  </a:txBody>
                  <a:tcPr/>
                </a:tc>
                <a:extLst>
                  <a:ext uri="{0D108BD9-81ED-4DB2-BD59-A6C34878D82A}">
                    <a16:rowId xmlns="" xmlns:a16="http://schemas.microsoft.com/office/drawing/2014/main" val="10002"/>
                  </a:ext>
                </a:extLst>
              </a:tr>
              <a:tr h="370840">
                <a:tc>
                  <a:txBody>
                    <a:bodyPr/>
                    <a:lstStyle/>
                    <a:p>
                      <a:r>
                        <a:rPr lang="zh-TW" altLang="en-US" sz="2400" dirty="0">
                          <a:latin typeface="+mj-lt"/>
                        </a:rPr>
                        <a:t>Resin Department</a:t>
                      </a:r>
                      <a:endParaRPr lang="en-US" altLang="en-US" sz="2400" dirty="0">
                        <a:latin typeface="+mj-lt"/>
                        <a:ea typeface="+mj-ea"/>
                      </a:endParaRPr>
                    </a:p>
                  </a:txBody>
                  <a:tcPr/>
                </a:tc>
                <a:tc>
                  <a:txBody>
                    <a:bodyPr/>
                    <a:lstStyle/>
                    <a:p>
                      <a:pPr algn="r"/>
                      <a:r>
                        <a:rPr kumimoji="0" lang="en-US" altLang="zh-TW" sz="2400" kern="1200" dirty="0">
                          <a:solidFill>
                            <a:schemeClr val="dk1"/>
                          </a:solidFill>
                          <a:latin typeface="+mj-lt"/>
                          <a:ea typeface="+mj-ea"/>
                          <a:cs typeface="+mn-cs"/>
                        </a:rPr>
                        <a:t>2,693,769</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30.65</a:t>
                      </a:r>
                      <a:endParaRPr kumimoji="0" lang="zh-TW" altLang="en-US" sz="2400" kern="1200" dirty="0">
                        <a:solidFill>
                          <a:schemeClr val="dk1"/>
                        </a:solidFill>
                        <a:latin typeface="+mj-lt"/>
                        <a:ea typeface="+mj-ea"/>
                        <a:cs typeface="+mn-cs"/>
                      </a:endParaRPr>
                    </a:p>
                  </a:txBody>
                  <a:tcPr/>
                </a:tc>
                <a:tc>
                  <a:txBody>
                    <a:bodyPr/>
                    <a:lstStyle/>
                    <a:p>
                      <a:pPr algn="r"/>
                      <a:r>
                        <a:rPr lang="en-US" altLang="zh-TW" sz="2400" dirty="0">
                          <a:latin typeface="+mj-lt"/>
                          <a:ea typeface="+mj-ea"/>
                        </a:rPr>
                        <a:t>2,625,007</a:t>
                      </a:r>
                      <a:endParaRPr lang="zh-TW" altLang="en-US" sz="2400" dirty="0">
                        <a:latin typeface="+mj-lt"/>
                        <a:ea typeface="+mj-ea"/>
                      </a:endParaRPr>
                    </a:p>
                  </a:txBody>
                  <a:tcPr/>
                </a:tc>
                <a:tc>
                  <a:txBody>
                    <a:bodyPr/>
                    <a:lstStyle/>
                    <a:p>
                      <a:pPr algn="r"/>
                      <a:r>
                        <a:rPr lang="en-US" altLang="zh-TW" sz="2400" dirty="0">
                          <a:latin typeface="+mj-lt"/>
                          <a:ea typeface="+mj-ea"/>
                        </a:rPr>
                        <a:t>30.61</a:t>
                      </a:r>
                      <a:endParaRPr lang="zh-TW" altLang="en-US" sz="2400" dirty="0">
                        <a:latin typeface="+mj-lt"/>
                        <a:ea typeface="+mj-ea"/>
                      </a:endParaRPr>
                    </a:p>
                  </a:txBody>
                  <a:tcPr/>
                </a:tc>
                <a:extLst>
                  <a:ext uri="{0D108BD9-81ED-4DB2-BD59-A6C34878D82A}">
                    <a16:rowId xmlns="" xmlns:a16="http://schemas.microsoft.com/office/drawing/2014/main" val="10003"/>
                  </a:ext>
                </a:extLst>
              </a:tr>
              <a:tr h="620925">
                <a:tc>
                  <a:txBody>
                    <a:bodyPr/>
                    <a:lstStyle/>
                    <a:p>
                      <a:r>
                        <a:rPr lang="zh-TW" altLang="en-US" sz="2400" dirty="0">
                          <a:latin typeface="+mj-lt"/>
                        </a:rPr>
                        <a:t>Agriculture &amp; Others</a:t>
                      </a:r>
                      <a:endParaRPr lang="en-US" altLang="en-US" sz="2400" dirty="0">
                        <a:latin typeface="+mj-lt"/>
                        <a:ea typeface="+mj-ea"/>
                      </a:endParaRPr>
                    </a:p>
                  </a:txBody>
                  <a:tcPr/>
                </a:tc>
                <a:tc>
                  <a:txBody>
                    <a:bodyPr/>
                    <a:lstStyle/>
                    <a:p>
                      <a:pPr algn="r"/>
                      <a:r>
                        <a:rPr kumimoji="0" lang="en-US" altLang="zh-TW" sz="2400" kern="1200" dirty="0">
                          <a:solidFill>
                            <a:schemeClr val="dk1"/>
                          </a:solidFill>
                          <a:latin typeface="+mj-lt"/>
                          <a:ea typeface="+mj-ea"/>
                          <a:cs typeface="+mn-cs"/>
                        </a:rPr>
                        <a:t>340,207</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3.87</a:t>
                      </a:r>
                      <a:endParaRPr kumimoji="0" lang="zh-TW" altLang="en-US" sz="2400" kern="1200" dirty="0">
                        <a:solidFill>
                          <a:schemeClr val="dk1"/>
                        </a:solidFill>
                        <a:latin typeface="+mj-lt"/>
                        <a:ea typeface="+mj-ea"/>
                        <a:cs typeface="+mn-cs"/>
                      </a:endParaRPr>
                    </a:p>
                  </a:txBody>
                  <a:tcPr/>
                </a:tc>
                <a:tc>
                  <a:txBody>
                    <a:bodyPr/>
                    <a:lstStyle/>
                    <a:p>
                      <a:pPr algn="r"/>
                      <a:r>
                        <a:rPr lang="en-US" altLang="zh-TW" sz="2400" dirty="0">
                          <a:latin typeface="+mj-lt"/>
                          <a:ea typeface="+mj-ea"/>
                        </a:rPr>
                        <a:t>326,368</a:t>
                      </a:r>
                      <a:endParaRPr lang="zh-TW" altLang="en-US" sz="2400" dirty="0">
                        <a:latin typeface="+mj-lt"/>
                        <a:ea typeface="+mj-ea"/>
                      </a:endParaRPr>
                    </a:p>
                  </a:txBody>
                  <a:tcPr/>
                </a:tc>
                <a:tc>
                  <a:txBody>
                    <a:bodyPr/>
                    <a:lstStyle/>
                    <a:p>
                      <a:pPr algn="r"/>
                      <a:r>
                        <a:rPr lang="en-US" altLang="zh-TW" sz="2400" dirty="0">
                          <a:latin typeface="+mj-lt"/>
                          <a:ea typeface="+mj-ea"/>
                        </a:rPr>
                        <a:t>3.81</a:t>
                      </a:r>
                      <a:endParaRPr lang="zh-TW" altLang="en-US" sz="2400" dirty="0">
                        <a:latin typeface="+mj-lt"/>
                        <a:ea typeface="+mj-ea"/>
                      </a:endParaRPr>
                    </a:p>
                  </a:txBody>
                  <a:tcPr/>
                </a:tc>
                <a:extLst>
                  <a:ext uri="{0D108BD9-81ED-4DB2-BD59-A6C34878D82A}">
                    <a16:rowId xmlns="" xmlns:a16="http://schemas.microsoft.com/office/drawing/2014/main" val="10004"/>
                  </a:ext>
                </a:extLst>
              </a:tr>
              <a:tr h="370840">
                <a:tc>
                  <a:txBody>
                    <a:bodyPr/>
                    <a:lstStyle/>
                    <a:p>
                      <a:r>
                        <a:rPr lang="zh-TW" altLang="en-US" sz="2400" dirty="0">
                          <a:latin typeface="+mj-lt"/>
                        </a:rPr>
                        <a:t>Total</a:t>
                      </a:r>
                      <a:endParaRPr lang="en-US" altLang="en-US" sz="2400" dirty="0">
                        <a:latin typeface="+mj-lt"/>
                        <a:ea typeface="+mj-ea"/>
                      </a:endParaRPr>
                    </a:p>
                  </a:txBody>
                  <a:tcPr/>
                </a:tc>
                <a:tc>
                  <a:txBody>
                    <a:bodyPr/>
                    <a:lstStyle/>
                    <a:p>
                      <a:pPr algn="r"/>
                      <a:r>
                        <a:rPr kumimoji="0" lang="en-US" altLang="zh-TW" sz="2400" kern="1200" dirty="0">
                          <a:solidFill>
                            <a:schemeClr val="dk1"/>
                          </a:solidFill>
                          <a:latin typeface="+mj-lt"/>
                          <a:ea typeface="+mj-ea"/>
                          <a:cs typeface="+mn-cs"/>
                        </a:rPr>
                        <a:t>8,787,780</a:t>
                      </a:r>
                      <a:endParaRPr kumimoji="0" lang="zh-TW" altLang="en-US" sz="2400" kern="1200" dirty="0">
                        <a:solidFill>
                          <a:schemeClr val="dk1"/>
                        </a:solidFill>
                        <a:latin typeface="+mj-lt"/>
                        <a:ea typeface="+mj-ea"/>
                        <a:cs typeface="+mn-cs"/>
                      </a:endParaRPr>
                    </a:p>
                  </a:txBody>
                  <a:tcPr/>
                </a:tc>
                <a:tc>
                  <a:txBody>
                    <a:bodyPr/>
                    <a:lstStyle/>
                    <a:p>
                      <a:pPr algn="r"/>
                      <a:r>
                        <a:rPr kumimoji="0" lang="en-US" altLang="zh-TW" sz="2400" kern="1200" dirty="0">
                          <a:solidFill>
                            <a:schemeClr val="dk1"/>
                          </a:solidFill>
                          <a:latin typeface="+mj-lt"/>
                          <a:ea typeface="+mj-ea"/>
                          <a:cs typeface="+mn-cs"/>
                        </a:rPr>
                        <a:t>100.00</a:t>
                      </a:r>
                      <a:endParaRPr kumimoji="0" lang="zh-TW" altLang="en-US" sz="2400" kern="1200" dirty="0">
                        <a:solidFill>
                          <a:schemeClr val="dk1"/>
                        </a:solidFill>
                        <a:latin typeface="+mj-lt"/>
                        <a:ea typeface="+mj-ea"/>
                        <a:cs typeface="+mn-cs"/>
                      </a:endParaRPr>
                    </a:p>
                  </a:txBody>
                  <a:tcPr/>
                </a:tc>
                <a:tc>
                  <a:txBody>
                    <a:bodyPr/>
                    <a:lstStyle/>
                    <a:p>
                      <a:pPr algn="r"/>
                      <a:r>
                        <a:rPr lang="en-US" altLang="zh-TW" sz="2400" dirty="0">
                          <a:latin typeface="+mj-lt"/>
                          <a:ea typeface="+mj-ea"/>
                        </a:rPr>
                        <a:t>8,574,420</a:t>
                      </a:r>
                      <a:endParaRPr lang="zh-TW" altLang="en-US" sz="2400" dirty="0">
                        <a:latin typeface="+mj-lt"/>
                        <a:ea typeface="+mj-ea"/>
                      </a:endParaRPr>
                    </a:p>
                  </a:txBody>
                  <a:tcPr/>
                </a:tc>
                <a:tc>
                  <a:txBody>
                    <a:bodyPr/>
                    <a:lstStyle/>
                    <a:p>
                      <a:pPr algn="r"/>
                      <a:r>
                        <a:rPr lang="en-US" altLang="zh-TW" sz="2400" dirty="0">
                          <a:latin typeface="+mj-lt"/>
                          <a:ea typeface="+mj-ea"/>
                        </a:rPr>
                        <a:t>100.00</a:t>
                      </a:r>
                      <a:endParaRPr lang="zh-TW" altLang="en-US" sz="2400" dirty="0">
                        <a:latin typeface="+mj-lt"/>
                        <a:ea typeface="+mj-ea"/>
                      </a:endParaRPr>
                    </a:p>
                  </a:txBody>
                  <a:tcPr/>
                </a:tc>
                <a:extLst>
                  <a:ext uri="{0D108BD9-81ED-4DB2-BD59-A6C34878D82A}">
                    <a16:rowId xmlns="" xmlns:a16="http://schemas.microsoft.com/office/drawing/2014/main" val="10005"/>
                  </a:ext>
                </a:extLst>
              </a:tr>
              <a:tr h="370840">
                <a:tc gridSpan="5">
                  <a:txBody>
                    <a:bodyPr/>
                    <a:lstStyle/>
                    <a:p>
                      <a:r>
                        <a:rPr lang="zh-TW" altLang="en-US" sz="1800" dirty="0">
                          <a:latin typeface="+mj-lt"/>
                        </a:rPr>
                        <a:t>Unit: NT$ thousand</a:t>
                      </a:r>
                      <a:endParaRPr lang="en-US" altLang="en-US" sz="1800" dirty="0">
                        <a:latin typeface="+mj-lt"/>
                        <a:ea typeface="+mj-ea"/>
                      </a:endParaRP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 xmlns:p14="http://schemas.microsoft.com/office/powerpoint/2010/main" val="15907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77361" y="665440"/>
            <a:ext cx="8915399" cy="971372"/>
          </a:xfrm>
        </p:spPr>
        <p:txBody>
          <a:bodyPr>
            <a:normAutofit/>
          </a:bodyPr>
          <a:lstStyle/>
          <a:p>
            <a:pPr marL="514350" indent="-514350">
              <a:buFont typeface="Arial" panose="020B0604020202020204" pitchFamily="34" charset="0"/>
              <a:buChar char="•"/>
            </a:pPr>
            <a:r>
              <a:rPr lang="en-US" altLang="en-US" sz="3200" b="1" dirty="0"/>
              <a:t>Our Products</a:t>
            </a:r>
            <a:endParaRPr lang="en-US" altLang="en-US" sz="3200" b="1" dirty="0">
              <a:ea typeface="微軟正黑體" panose="020B0604030504040204" pitchFamily="34" charset="-120"/>
            </a:endParaRPr>
          </a:p>
        </p:txBody>
      </p:sp>
      <p:sp>
        <p:nvSpPr>
          <p:cNvPr id="5" name="文字方塊 4"/>
          <p:cNvSpPr txBox="1"/>
          <p:nvPr/>
        </p:nvSpPr>
        <p:spPr>
          <a:xfrm>
            <a:off x="1606610" y="1592394"/>
            <a:ext cx="10306227" cy="5170646"/>
          </a:xfrm>
          <a:prstGeom prst="rect">
            <a:avLst/>
          </a:prstGeom>
          <a:noFill/>
        </p:spPr>
        <p:txBody>
          <a:bodyPr wrap="square" rtlCol="0">
            <a:spAutoFit/>
          </a:bodyPr>
          <a:lstStyle/>
          <a:p>
            <a:pPr marL="342900" indent="-342900">
              <a:buFont typeface="+mj-lt"/>
              <a:buAutoNum type="arabicPeriod"/>
            </a:pPr>
            <a:r>
              <a:rPr lang="en-US" sz="2200" b="1" dirty="0">
                <a:latin typeface="+mj-lt"/>
              </a:rPr>
              <a:t>Alkyl benzene: </a:t>
            </a:r>
            <a:r>
              <a:rPr lang="en-US" sz="2200" dirty="0">
                <a:latin typeface="+mj-lt"/>
              </a:rPr>
              <a:t>An upstream material required for </a:t>
            </a:r>
            <a:r>
              <a:rPr lang="en-US" altLang="en-US" sz="2200" dirty="0">
                <a:latin typeface="+mj-lt"/>
              </a:rPr>
              <a:t>washing powder and detergent in daily and chemical products.</a:t>
            </a:r>
            <a:endParaRPr lang="en-US" altLang="zh-TW" sz="2200" dirty="0">
              <a:latin typeface="+mj-lt"/>
              <a:ea typeface="微軟正黑體" panose="020B0604030504040204" pitchFamily="34" charset="-120"/>
            </a:endParaRPr>
          </a:p>
          <a:p>
            <a:pPr marL="342900" indent="-342900">
              <a:buFont typeface="+mj-lt"/>
              <a:buAutoNum type="arabicPeriod"/>
            </a:pPr>
            <a:endParaRPr lang="en-US" altLang="zh-TW" sz="2200" dirty="0">
              <a:latin typeface="+mj-lt"/>
              <a:ea typeface="微軟正黑體" panose="020B0604030504040204" pitchFamily="34" charset="-120"/>
            </a:endParaRPr>
          </a:p>
          <a:p>
            <a:pPr marL="342900" indent="-342900">
              <a:buFont typeface="+mj-lt"/>
              <a:buAutoNum type="arabicPeriod"/>
            </a:pPr>
            <a:r>
              <a:rPr lang="en-US" sz="2200" b="1" dirty="0">
                <a:latin typeface="+mj-lt"/>
              </a:rPr>
              <a:t>Alkyl benzene sulfonic acid: </a:t>
            </a:r>
            <a:r>
              <a:rPr lang="en-US" sz="2200" dirty="0">
                <a:latin typeface="+mj-lt"/>
              </a:rPr>
              <a:t>Alkyl benzene becomes the main component of the decontaminant after processing. It is extensively used in the home cleaning and care field, including washing powder, detergent and home cleaner.</a:t>
            </a:r>
            <a:endParaRPr lang="en-US" altLang="zh-TW" sz="2200" dirty="0">
              <a:latin typeface="+mj-lt"/>
              <a:ea typeface="微軟正黑體" panose="020B0604030504040204" pitchFamily="34" charset="-120"/>
            </a:endParaRPr>
          </a:p>
          <a:p>
            <a:pPr marL="342900" indent="-342900">
              <a:buFont typeface="+mj-lt"/>
              <a:buAutoNum type="arabicPeriod"/>
            </a:pPr>
            <a:endParaRPr lang="en-US" altLang="zh-TW" sz="2200" dirty="0">
              <a:latin typeface="+mj-lt"/>
              <a:ea typeface="微軟正黑體" panose="020B0604030504040204" pitchFamily="34" charset="-120"/>
            </a:endParaRPr>
          </a:p>
          <a:p>
            <a:pPr marL="342900" indent="-342900">
              <a:buFont typeface="+mj-lt"/>
              <a:buAutoNum type="arabicPeriod"/>
            </a:pPr>
            <a:r>
              <a:rPr lang="en-US" sz="2200" b="1" dirty="0">
                <a:latin typeface="+mj-lt"/>
              </a:rPr>
              <a:t>Alkyl phenol: </a:t>
            </a:r>
            <a:r>
              <a:rPr lang="en-US" sz="2200" dirty="0">
                <a:latin typeface="+mj-lt"/>
              </a:rPr>
              <a:t>It's the upstream material for surfactant and raw material for lubricant additive. It's mainly used in the industrial detergent, antioxidant, high-class printing ink resin, hardener and lubricant.</a:t>
            </a:r>
            <a:endParaRPr lang="en-US" altLang="zh-TW" sz="2200" dirty="0">
              <a:latin typeface="+mj-lt"/>
              <a:ea typeface="微軟正黑體" panose="020B0604030504040204" pitchFamily="34" charset="-120"/>
            </a:endParaRPr>
          </a:p>
          <a:p>
            <a:pPr marL="342900" indent="-342900">
              <a:buFont typeface="+mj-lt"/>
              <a:buAutoNum type="arabicPeriod"/>
            </a:pPr>
            <a:endParaRPr lang="en-US" altLang="zh-TW" sz="2200" dirty="0">
              <a:latin typeface="+mj-lt"/>
              <a:ea typeface="微軟正黑體" panose="020B0604030504040204" pitchFamily="34" charset="-120"/>
            </a:endParaRPr>
          </a:p>
          <a:p>
            <a:pPr marL="342900" indent="-342900">
              <a:buFont typeface="+mj-lt"/>
              <a:buAutoNum type="arabicPeriod"/>
            </a:pPr>
            <a:r>
              <a:rPr lang="en-US" sz="2200" b="1" dirty="0">
                <a:latin typeface="+mj-lt"/>
              </a:rPr>
              <a:t>C9 hydrocarbon resin/hydrogenated hydrocarbon resin: </a:t>
            </a:r>
            <a:r>
              <a:rPr lang="en-US" sz="2200" dirty="0">
                <a:latin typeface="+mj-lt"/>
              </a:rPr>
              <a:t>It's the upstream material for adhesive and </a:t>
            </a:r>
            <a:r>
              <a:rPr lang="en-US" altLang="en-US" sz="2200" dirty="0">
                <a:latin typeface="+mj-lt"/>
              </a:rPr>
              <a:t>hot melt adhesive. It increases viscosity and moisturization.</a:t>
            </a:r>
            <a:endParaRPr lang="en-US" altLang="zh-TW" sz="2200" dirty="0">
              <a:latin typeface="+mj-lt"/>
              <a:ea typeface="微軟正黑體" panose="020B0604030504040204" pitchFamily="34" charset="-120"/>
            </a:endParaRPr>
          </a:p>
          <a:p>
            <a:pPr marL="342900" indent="-342900">
              <a:buFont typeface="+mj-lt"/>
              <a:buAutoNum type="arabicPeriod"/>
            </a:pPr>
            <a:endParaRPr lang="en-US" altLang="zh-TW" sz="2200" dirty="0">
              <a:latin typeface="+mj-lt"/>
              <a:ea typeface="微軟正黑體" panose="020B0604030504040204" pitchFamily="34" charset="-120"/>
            </a:endParaRPr>
          </a:p>
          <a:p>
            <a:pPr marL="342900" indent="-342900">
              <a:buFont typeface="+mj-lt"/>
              <a:buAutoNum type="arabicPeriod"/>
            </a:pPr>
            <a:r>
              <a:rPr lang="en-US" sz="2200" b="1" dirty="0">
                <a:latin typeface="+mj-lt"/>
              </a:rPr>
              <a:t>Other: </a:t>
            </a:r>
            <a:r>
              <a:rPr lang="en-US" sz="2200" dirty="0">
                <a:latin typeface="+mj-lt"/>
              </a:rPr>
              <a:t>We focus on the sale of agricultural product and sugar trade.</a:t>
            </a:r>
            <a:endParaRPr lang="en-US" altLang="en-US" sz="2200" dirty="0">
              <a:latin typeface="+mj-lt"/>
              <a:ea typeface="微軟正黑體" panose="020B0604030504040204" pitchFamily="34" charset="-120"/>
            </a:endParaRPr>
          </a:p>
        </p:txBody>
      </p:sp>
    </p:spTree>
    <p:extLst>
      <p:ext uri="{BB962C8B-B14F-4D97-AF65-F5344CB8AC3E}">
        <p14:creationId xmlns="" xmlns:p14="http://schemas.microsoft.com/office/powerpoint/2010/main" val="175414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71365" y="528377"/>
            <a:ext cx="9161256" cy="800456"/>
          </a:xfrm>
        </p:spPr>
        <p:txBody>
          <a:bodyPr>
            <a:normAutofit/>
          </a:bodyPr>
          <a:lstStyle/>
          <a:p>
            <a:pPr marL="457200" indent="-457200">
              <a:buFont typeface="Arial" panose="020B0604020202020204" pitchFamily="34" charset="0"/>
              <a:buChar char="•"/>
            </a:pPr>
            <a:r>
              <a:rPr lang="en-US" altLang="en-US" sz="3200" b="1" dirty="0"/>
              <a:t>Market Analysis</a:t>
            </a:r>
            <a:endParaRPr lang="en-US" altLang="en-US" sz="3200" b="1" dirty="0">
              <a:ea typeface="微軟正黑體" panose="020B0604030504040204" pitchFamily="34" charset="-120"/>
            </a:endParaRPr>
          </a:p>
        </p:txBody>
      </p:sp>
      <p:sp>
        <p:nvSpPr>
          <p:cNvPr id="3" name="文字版面配置區 2"/>
          <p:cNvSpPr>
            <a:spLocks noGrp="1"/>
          </p:cNvSpPr>
          <p:nvPr>
            <p:ph type="body" idx="1"/>
          </p:nvPr>
        </p:nvSpPr>
        <p:spPr>
          <a:xfrm>
            <a:off x="1871364" y="1073657"/>
            <a:ext cx="9238170" cy="867434"/>
          </a:xfrm>
        </p:spPr>
        <p:txBody>
          <a:bodyPr>
            <a:normAutofit/>
          </a:bodyPr>
          <a:lstStyle/>
          <a:p>
            <a:r>
              <a:rPr lang="en-US" altLang="en-US" sz="2600" dirty="0">
                <a:latin typeface="+mj-lt"/>
              </a:rPr>
              <a:t>Primary sales region of product</a:t>
            </a:r>
            <a:endParaRPr lang="en-US" altLang="zh-TW" sz="2600" dirty="0">
              <a:latin typeface="+mj-lt"/>
              <a:ea typeface="微軟正黑體" panose="020B0604030504040204" pitchFamily="34" charset="-120"/>
            </a:endParaRPr>
          </a:p>
          <a:p>
            <a:pPr algn="r"/>
            <a:r>
              <a:rPr lang="en-US" altLang="en-US" sz="1900" dirty="0">
                <a:latin typeface="+mj-lt"/>
              </a:rPr>
              <a:t>Unit: NT$ thousand</a:t>
            </a:r>
            <a:endParaRPr lang="en-US" altLang="en-US" sz="1900" dirty="0">
              <a:latin typeface="+mj-lt"/>
              <a:ea typeface="微軟正黑體" panose="020B0604030504040204" pitchFamily="34" charset="-120"/>
            </a:endParaRPr>
          </a:p>
        </p:txBody>
      </p:sp>
      <p:graphicFrame>
        <p:nvGraphicFramePr>
          <p:cNvPr id="4" name="表格 3">
            <a:extLst>
              <a:ext uri="{FF2B5EF4-FFF2-40B4-BE49-F238E27FC236}">
                <a16:creationId xmlns="" xmlns:a16="http://schemas.microsoft.com/office/drawing/2014/main" id="{2D8A079D-9E65-4052-8186-3C93A7D1ECDC}"/>
              </a:ext>
            </a:extLst>
          </p:cNvPr>
          <p:cNvGraphicFramePr>
            <a:graphicFrameLocks noGrp="1"/>
          </p:cNvGraphicFramePr>
          <p:nvPr>
            <p:extLst>
              <p:ext uri="{D42A27DB-BD31-4B8C-83A1-F6EECF244321}">
                <p14:modId xmlns="" xmlns:p14="http://schemas.microsoft.com/office/powerpoint/2010/main" val="3025225549"/>
              </p:ext>
            </p:extLst>
          </p:nvPr>
        </p:nvGraphicFramePr>
        <p:xfrm>
          <a:off x="1871363" y="1935163"/>
          <a:ext cx="9161258" cy="4476269"/>
        </p:xfrm>
        <a:graphic>
          <a:graphicData uri="http://schemas.openxmlformats.org/drawingml/2006/table">
            <a:tbl>
              <a:tblPr/>
              <a:tblGrid>
                <a:gridCol w="1392832">
                  <a:extLst>
                    <a:ext uri="{9D8B030D-6E8A-4147-A177-3AD203B41FA5}">
                      <a16:colId xmlns="" xmlns:a16="http://schemas.microsoft.com/office/drawing/2014/main" val="3951706022"/>
                    </a:ext>
                  </a:extLst>
                </a:gridCol>
                <a:gridCol w="1719178">
                  <a:extLst>
                    <a:ext uri="{9D8B030D-6E8A-4147-A177-3AD203B41FA5}">
                      <a16:colId xmlns="" xmlns:a16="http://schemas.microsoft.com/office/drawing/2014/main" val="2409907751"/>
                    </a:ext>
                  </a:extLst>
                </a:gridCol>
                <a:gridCol w="1547547">
                  <a:extLst>
                    <a:ext uri="{9D8B030D-6E8A-4147-A177-3AD203B41FA5}">
                      <a16:colId xmlns="" xmlns:a16="http://schemas.microsoft.com/office/drawing/2014/main" val="4093134524"/>
                    </a:ext>
                  </a:extLst>
                </a:gridCol>
                <a:gridCol w="1646207">
                  <a:extLst>
                    <a:ext uri="{9D8B030D-6E8A-4147-A177-3AD203B41FA5}">
                      <a16:colId xmlns="" xmlns:a16="http://schemas.microsoft.com/office/drawing/2014/main" val="4192978975"/>
                    </a:ext>
                  </a:extLst>
                </a:gridCol>
                <a:gridCol w="1646207">
                  <a:extLst>
                    <a:ext uri="{9D8B030D-6E8A-4147-A177-3AD203B41FA5}">
                      <a16:colId xmlns="" xmlns:a16="http://schemas.microsoft.com/office/drawing/2014/main" val="3812234508"/>
                    </a:ext>
                  </a:extLst>
                </a:gridCol>
                <a:gridCol w="1209287">
                  <a:extLst>
                    <a:ext uri="{9D8B030D-6E8A-4147-A177-3AD203B41FA5}">
                      <a16:colId xmlns="" xmlns:a16="http://schemas.microsoft.com/office/drawing/2014/main" val="17615050"/>
                    </a:ext>
                  </a:extLst>
                </a:gridCol>
              </a:tblGrid>
              <a:tr h="366539">
                <a:tc gridSpan="2">
                  <a:txBody>
                    <a:bodyPr/>
                    <a:lstStyle/>
                    <a:p>
                      <a:pPr algn="ctr" rtl="0" fontAlgn="ctr"/>
                      <a:r>
                        <a:rPr lang="en-US" sz="2000" b="1" i="0" u="none" strike="noStrike">
                          <a:solidFill>
                            <a:srgbClr val="FFFFFF"/>
                          </a:solidFill>
                          <a:effectLst/>
                          <a:latin typeface="Calibri" panose="020F0502020204030204" pitchFamily="34" charset="0"/>
                          <a:ea typeface="新細明體" panose="02020500000000000000" pitchFamily="18" charset="-120"/>
                        </a:rPr>
                        <a:t>Year</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000" b="1" i="0" u="none" strike="noStrike">
                          <a:solidFill>
                            <a:srgbClr val="FFFFFF"/>
                          </a:solidFill>
                          <a:effectLst/>
                          <a:latin typeface="Calibri" panose="020F0502020204030204" pitchFamily="34" charset="0"/>
                          <a:ea typeface="新細明體" panose="02020500000000000000" pitchFamily="18" charset="-120"/>
                        </a:rPr>
                        <a:t>2017</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000" b="1" i="0" u="none" strike="noStrike">
                          <a:solidFill>
                            <a:srgbClr val="FFFFFF"/>
                          </a:solidFill>
                          <a:effectLst/>
                          <a:latin typeface="Calibri" panose="020F0502020204030204" pitchFamily="34" charset="0"/>
                          <a:ea typeface="新細明體" panose="02020500000000000000" pitchFamily="18" charset="-120"/>
                        </a:rPr>
                        <a:t>2016</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extLst>
                  <a:ext uri="{0D108BD9-81ED-4DB2-BD59-A6C34878D82A}">
                    <a16:rowId xmlns="" xmlns:a16="http://schemas.microsoft.com/office/drawing/2014/main" val="1694449997"/>
                  </a:ext>
                </a:extLst>
              </a:tr>
              <a:tr h="375063">
                <a:tc gridSpan="2">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Sales Region</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hMerge="1">
                  <a:txBody>
                    <a:bodyPr/>
                    <a:lstStyle/>
                    <a:p>
                      <a:endParaRPr lang="zh-TW" altLang="en-US"/>
                    </a:p>
                  </a:txBody>
                  <a:tcPr/>
                </a:tc>
                <a:tc>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Amount</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Ratio (%)</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Amount</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Ratio (%)</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 xmlns:a16="http://schemas.microsoft.com/office/drawing/2014/main" val="1552602795"/>
                  </a:ext>
                </a:extLst>
              </a:tr>
              <a:tr h="366539">
                <a:tc gridSpan="2">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Domestic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2,215,774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25.21</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2,560,990</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29.87</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 xmlns:a16="http://schemas.microsoft.com/office/drawing/2014/main" val="1489811506"/>
                  </a:ext>
                </a:extLst>
              </a:tr>
              <a:tr h="366539">
                <a:tc rowSpan="7">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Export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China</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dirty="0">
                          <a:solidFill>
                            <a:srgbClr val="000000"/>
                          </a:solidFill>
                          <a:effectLst/>
                          <a:latin typeface="Calibri" panose="020F0502020204030204" pitchFamily="34" charset="0"/>
                          <a:ea typeface="新細明體" panose="02020500000000000000" pitchFamily="18" charset="-120"/>
                        </a:rPr>
                        <a:t>1,737,024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19.77</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1,720,012</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20.06</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 xmlns:a16="http://schemas.microsoft.com/office/drawing/2014/main" val="3304387698"/>
                  </a:ext>
                </a:extLst>
              </a:tr>
              <a:tr h="366539">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Vietnam</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638,220</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7.26</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599,023</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6.99</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 xmlns:a16="http://schemas.microsoft.com/office/drawing/2014/main" val="3138756614"/>
                  </a:ext>
                </a:extLst>
              </a:tr>
              <a:tr h="366539">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Philippines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428,419</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4.88</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495,334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5.78</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 xmlns:a16="http://schemas.microsoft.com/office/drawing/2014/main" val="1769213030"/>
                  </a:ext>
                </a:extLst>
              </a:tr>
              <a:tr h="366539">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Guatemala</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636,205</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7.24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363,483</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4.24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 xmlns:a16="http://schemas.microsoft.com/office/drawing/2014/main" val="1674730843"/>
                  </a:ext>
                </a:extLst>
              </a:tr>
              <a:tr h="444338">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United States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507,100</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5.77</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462,566</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5.39</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 xmlns:a16="http://schemas.microsoft.com/office/drawing/2014/main" val="2523601405"/>
                  </a:ext>
                </a:extLst>
              </a:tr>
              <a:tr h="366539">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Japan</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420,514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4.79</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410,021</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4.78</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 xmlns:a16="http://schemas.microsoft.com/office/drawing/2014/main" val="692624376"/>
                  </a:ext>
                </a:extLst>
              </a:tr>
              <a:tr h="724556">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Subtotal for others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2,204,524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25.09</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1,962,991</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22.89</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 xmlns:a16="http://schemas.microsoft.com/office/drawing/2014/main" val="2589293125"/>
                  </a:ext>
                </a:extLst>
              </a:tr>
              <a:tr h="366539">
                <a:tc gridSpan="2">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Net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8,787,780</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100</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a:solidFill>
                            <a:srgbClr val="000000"/>
                          </a:solidFill>
                          <a:effectLst/>
                          <a:latin typeface="Calibri" panose="020F0502020204030204" pitchFamily="34" charset="0"/>
                          <a:ea typeface="新細明體" panose="02020500000000000000" pitchFamily="18" charset="-120"/>
                        </a:rPr>
                        <a:t>8,574,420</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000" b="0" i="0" u="none" strike="noStrike" dirty="0">
                          <a:solidFill>
                            <a:srgbClr val="000000"/>
                          </a:solidFill>
                          <a:effectLst/>
                          <a:latin typeface="Calibri" panose="020F0502020204030204" pitchFamily="34" charset="0"/>
                          <a:ea typeface="新細明體" panose="02020500000000000000" pitchFamily="18" charset="-120"/>
                        </a:rPr>
                        <a:t>100</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 xmlns:a16="http://schemas.microsoft.com/office/drawing/2014/main" val="3093444047"/>
                  </a:ext>
                </a:extLst>
              </a:tr>
            </a:tbl>
          </a:graphicData>
        </a:graphic>
      </p:graphicFrame>
    </p:spTree>
    <p:extLst>
      <p:ext uri="{BB962C8B-B14F-4D97-AF65-F5344CB8AC3E}">
        <p14:creationId xmlns="" xmlns:p14="http://schemas.microsoft.com/office/powerpoint/2010/main" val="3327822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02998" y="565072"/>
            <a:ext cx="10092748" cy="877368"/>
          </a:xfrm>
        </p:spPr>
        <p:txBody>
          <a:bodyPr>
            <a:normAutofit/>
          </a:bodyPr>
          <a:lstStyle/>
          <a:p>
            <a:pPr marL="457200" indent="-457200">
              <a:buFont typeface="Arial" panose="020B0604020202020204" pitchFamily="34" charset="0"/>
              <a:buChar char="•"/>
            </a:pPr>
            <a:r>
              <a:rPr lang="en-US" altLang="en-US" sz="3200" b="1" dirty="0"/>
              <a:t>Short and Long Term Business Development Plans</a:t>
            </a:r>
          </a:p>
        </p:txBody>
      </p:sp>
      <p:sp>
        <p:nvSpPr>
          <p:cNvPr id="3" name="文字版面配置區 2"/>
          <p:cNvSpPr>
            <a:spLocks noGrp="1"/>
          </p:cNvSpPr>
          <p:nvPr>
            <p:ph type="body" idx="1"/>
          </p:nvPr>
        </p:nvSpPr>
        <p:spPr>
          <a:xfrm>
            <a:off x="1802998" y="1258574"/>
            <a:ext cx="10229481" cy="5432079"/>
          </a:xfrm>
        </p:spPr>
        <p:txBody>
          <a:bodyPr>
            <a:noAutofit/>
          </a:bodyPr>
          <a:lstStyle/>
          <a:p>
            <a:pPr marL="342900" indent="-342900">
              <a:spcBef>
                <a:spcPts val="600"/>
              </a:spcBef>
              <a:buSzPct val="60000"/>
              <a:buFont typeface="Wingdings" panose="05000000000000000000" pitchFamily="2" charset="2"/>
              <a:buChar char="u"/>
            </a:pPr>
            <a:r>
              <a:rPr lang="en-US" altLang="en-US" sz="2200" b="1" dirty="0">
                <a:solidFill>
                  <a:schemeClr val="tx1"/>
                </a:solidFill>
                <a:latin typeface="+mj-lt"/>
              </a:rPr>
              <a:t>Alkyl benzene</a:t>
            </a:r>
            <a:endParaRPr lang="en-US" altLang="zh-TW" sz="2200" b="1" dirty="0">
              <a:solidFill>
                <a:schemeClr val="tx1"/>
              </a:solidFill>
              <a:latin typeface="+mj-lt"/>
              <a:ea typeface="+mj-ea"/>
            </a:endParaRPr>
          </a:p>
          <a:p>
            <a:pPr marL="800100" lvl="1" indent="-342900">
              <a:spcBef>
                <a:spcPts val="0"/>
              </a:spcBef>
              <a:buSzPct val="60000"/>
              <a:buFont typeface="+mj-lt"/>
              <a:buAutoNum type="arabicPeriod"/>
            </a:pPr>
            <a:r>
              <a:rPr lang="en-US" altLang="en-US" sz="2200" dirty="0">
                <a:solidFill>
                  <a:schemeClr val="tx1"/>
                </a:solidFill>
                <a:latin typeface="+mj-lt"/>
              </a:rPr>
              <a:t>Short term: We aim to strengthen customer service and consolidate our market.</a:t>
            </a:r>
            <a:endParaRPr lang="en-US" altLang="zh-TW" sz="2200" dirty="0">
              <a:solidFill>
                <a:schemeClr val="tx1"/>
              </a:solidFill>
              <a:latin typeface="+mj-lt"/>
              <a:ea typeface="+mj-ea"/>
            </a:endParaRPr>
          </a:p>
          <a:p>
            <a:pPr marL="800100" lvl="1" indent="-342900">
              <a:spcBef>
                <a:spcPts val="0"/>
              </a:spcBef>
              <a:buSzPct val="60000"/>
              <a:buFont typeface="+mj-lt"/>
              <a:buAutoNum type="arabicPeriod"/>
            </a:pPr>
            <a:r>
              <a:rPr lang="en-US" altLang="en-US" sz="2200" dirty="0">
                <a:solidFill>
                  <a:schemeClr val="tx1"/>
                </a:solidFill>
                <a:latin typeface="+mj-lt"/>
              </a:rPr>
              <a:t>Long term: We offer customers with sophisticated services and develop new usage of products via flexible backup operation.</a:t>
            </a:r>
            <a:endParaRPr lang="en-US" altLang="zh-TW" sz="2200" dirty="0">
              <a:solidFill>
                <a:schemeClr val="tx1"/>
              </a:solidFill>
              <a:latin typeface="+mj-lt"/>
              <a:ea typeface="+mj-ea"/>
            </a:endParaRPr>
          </a:p>
          <a:p>
            <a:pPr marL="342900" indent="-342900">
              <a:spcBef>
                <a:spcPts val="1200"/>
              </a:spcBef>
              <a:buSzPct val="60000"/>
              <a:buFont typeface="Wingdings" panose="05000000000000000000" pitchFamily="2" charset="2"/>
              <a:buChar char="u"/>
            </a:pPr>
            <a:r>
              <a:rPr lang="en-US" altLang="en-US" sz="2200" b="1" dirty="0">
                <a:solidFill>
                  <a:schemeClr val="tx1"/>
                </a:solidFill>
                <a:latin typeface="+mj-lt"/>
              </a:rPr>
              <a:t>Alkylphenol</a:t>
            </a:r>
            <a:endParaRPr lang="en-US" altLang="zh-TW" sz="2200" b="1" dirty="0">
              <a:solidFill>
                <a:schemeClr val="tx1"/>
              </a:solidFill>
              <a:latin typeface="+mj-lt"/>
              <a:ea typeface="+mj-ea"/>
            </a:endParaRPr>
          </a:p>
          <a:p>
            <a:pPr marL="800100" lvl="1" indent="-342900">
              <a:spcBef>
                <a:spcPts val="0"/>
              </a:spcBef>
              <a:buSzPct val="60000"/>
              <a:buFont typeface="+mj-lt"/>
              <a:buAutoNum type="arabicPeriod"/>
            </a:pPr>
            <a:r>
              <a:rPr lang="en-US" altLang="en-US" sz="2200" dirty="0">
                <a:solidFill>
                  <a:schemeClr val="tx1"/>
                </a:solidFill>
                <a:latin typeface="+mj-lt"/>
              </a:rPr>
              <a:t>Short term: We continue to develop the European and U.S. markets to increase the market share.</a:t>
            </a:r>
            <a:endParaRPr lang="en-US" altLang="zh-TW" sz="2200" dirty="0">
              <a:solidFill>
                <a:schemeClr val="tx1"/>
              </a:solidFill>
              <a:latin typeface="+mj-lt"/>
              <a:ea typeface="+mj-ea"/>
            </a:endParaRPr>
          </a:p>
          <a:p>
            <a:pPr marL="800100" lvl="1" indent="-342900">
              <a:spcBef>
                <a:spcPts val="0"/>
              </a:spcBef>
              <a:buSzPct val="60000"/>
              <a:buFont typeface="+mj-lt"/>
              <a:buAutoNum type="arabicPeriod"/>
            </a:pPr>
            <a:r>
              <a:rPr lang="en-US" altLang="en-US" sz="2200" dirty="0">
                <a:solidFill>
                  <a:schemeClr val="tx1"/>
                </a:solidFill>
                <a:latin typeface="+mj-lt"/>
              </a:rPr>
              <a:t>Long term: To maintain the operating rate, we develop other alkylphenol products such as the lubricant additive to enhance the operating income.</a:t>
            </a:r>
            <a:endParaRPr lang="en-US" altLang="zh-TW" sz="2200" dirty="0">
              <a:solidFill>
                <a:schemeClr val="tx1"/>
              </a:solidFill>
              <a:latin typeface="+mj-lt"/>
              <a:ea typeface="+mj-ea"/>
            </a:endParaRPr>
          </a:p>
          <a:p>
            <a:pPr marL="342900" indent="-342900">
              <a:spcBef>
                <a:spcPts val="1200"/>
              </a:spcBef>
              <a:buSzPct val="60000"/>
              <a:buFont typeface="Wingdings" panose="05000000000000000000" pitchFamily="2" charset="2"/>
              <a:buChar char="u"/>
            </a:pPr>
            <a:r>
              <a:rPr lang="en-US" altLang="en-US" sz="2200" b="1" dirty="0">
                <a:solidFill>
                  <a:schemeClr val="tx1"/>
                </a:solidFill>
                <a:latin typeface="+mj-lt"/>
              </a:rPr>
              <a:t>Hydrogenated hydrocarbon resin</a:t>
            </a:r>
            <a:endParaRPr lang="en-US" altLang="zh-TW" sz="2200" b="1" dirty="0">
              <a:solidFill>
                <a:schemeClr val="tx1"/>
              </a:solidFill>
              <a:latin typeface="+mj-lt"/>
              <a:ea typeface="+mj-ea"/>
            </a:endParaRPr>
          </a:p>
          <a:p>
            <a:pPr marL="800100" lvl="1" indent="-342900">
              <a:spcBef>
                <a:spcPts val="0"/>
              </a:spcBef>
              <a:buSzPct val="60000"/>
              <a:buFont typeface="+mj-lt"/>
              <a:buAutoNum type="arabicPeriod"/>
            </a:pPr>
            <a:r>
              <a:rPr lang="en-US" altLang="en-US" sz="2200" dirty="0">
                <a:solidFill>
                  <a:schemeClr val="tx1"/>
                </a:solidFill>
                <a:latin typeface="+mj-lt"/>
              </a:rPr>
              <a:t>Short term: We provide a complete production line for hydrogenated and non-hydrogenated C9 hydrocarbon resin. We develop a highly hydrogenated hydrocarbon resin with high softening point to meet customization needs. </a:t>
            </a:r>
            <a:endParaRPr lang="en-US" altLang="zh-TW" sz="2200" dirty="0">
              <a:solidFill>
                <a:schemeClr val="tx1"/>
              </a:solidFill>
              <a:latin typeface="+mj-lt"/>
              <a:ea typeface="+mj-ea"/>
            </a:endParaRPr>
          </a:p>
          <a:p>
            <a:pPr marL="800100" lvl="1" indent="-342900">
              <a:spcBef>
                <a:spcPts val="0"/>
              </a:spcBef>
              <a:buSzPct val="60000"/>
              <a:buFont typeface="+mj-lt"/>
              <a:buAutoNum type="arabicPeriod"/>
            </a:pPr>
            <a:r>
              <a:rPr lang="en-US" altLang="en-US" sz="2200" dirty="0">
                <a:solidFill>
                  <a:schemeClr val="tx1"/>
                </a:solidFill>
                <a:latin typeface="+mj-lt"/>
              </a:rPr>
              <a:t>Long term: We expand the productivity and increase the production efficiency.</a:t>
            </a:r>
            <a:endParaRPr lang="en-US" altLang="en-US" sz="2200" dirty="0">
              <a:solidFill>
                <a:schemeClr val="tx1"/>
              </a:solidFill>
              <a:latin typeface="+mj-lt"/>
              <a:ea typeface="+mj-ea"/>
            </a:endParaRPr>
          </a:p>
        </p:txBody>
      </p:sp>
    </p:spTree>
    <p:extLst>
      <p:ext uri="{BB962C8B-B14F-4D97-AF65-F5344CB8AC3E}">
        <p14:creationId xmlns="" xmlns:p14="http://schemas.microsoft.com/office/powerpoint/2010/main" val="1495281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18621" y="1471424"/>
            <a:ext cx="8919713" cy="3218271"/>
          </a:xfrm>
        </p:spPr>
        <p:txBody>
          <a:bodyPr>
            <a:normAutofit/>
          </a:bodyPr>
          <a:lstStyle/>
          <a:p>
            <a:pPr marL="0" indent="0" algn="ctr">
              <a:buNone/>
            </a:pPr>
            <a:r>
              <a:rPr lang="en-US" altLang="en-US" sz="4800" b="1" dirty="0">
                <a:latin typeface="+mj-lt"/>
              </a:rPr>
              <a:t>Financial Overview</a:t>
            </a:r>
            <a:endParaRPr lang="en-US" altLang="zh-TW" sz="4800" b="1" dirty="0">
              <a:latin typeface="+mj-lt"/>
              <a:ea typeface="微軟正黑體" panose="020B0604030504040204" pitchFamily="34" charset="-120"/>
            </a:endParaRPr>
          </a:p>
          <a:p>
            <a:pPr marL="0" indent="0" algn="ctr">
              <a:spcBef>
                <a:spcPts val="5400"/>
              </a:spcBef>
              <a:buNone/>
            </a:pPr>
            <a:r>
              <a:rPr lang="en-US" altLang="en-US" sz="3200" dirty="0">
                <a:latin typeface="+mj-lt"/>
              </a:rPr>
              <a:t>Financial information for the last 5 years</a:t>
            </a:r>
          </a:p>
        </p:txBody>
      </p:sp>
    </p:spTree>
    <p:extLst>
      <p:ext uri="{BB962C8B-B14F-4D97-AF65-F5344CB8AC3E}">
        <p14:creationId xmlns="" xmlns:p14="http://schemas.microsoft.com/office/powerpoint/2010/main" val="34431350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7"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7551567-BCAB-49BB-8DFE-50757F5C43A9}">
  <we:reference id="wa104380169" version="1.1.0.0" store="zh-TW" storeType="OMEX"/>
  <we:alternateReferences>
    <we:reference id="WA104380169" version="1.1.0.0" store="WA104380169"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Flow</Template>
  <TotalTime>5</TotalTime>
  <Words>848</Words>
  <Application>Microsoft Office PowerPoint</Application>
  <PresentationFormat>自訂</PresentationFormat>
  <Paragraphs>339</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流線</vt:lpstr>
      <vt:lpstr>Formosan Union Chemical Corp.</vt:lpstr>
      <vt:lpstr>Disclaimer</vt:lpstr>
      <vt:lpstr>Company Historical Highlights</vt:lpstr>
      <vt:lpstr>Business Scope</vt:lpstr>
      <vt:lpstr>Business Proportion for Main Products (Departments) Our main business focuses on the manufacturing and sale of the products and derivatives below: Alkyl benzene, alkyl phenol, alkyl benzene sulfonic acid and hydrocarbon resin.</vt:lpstr>
      <vt:lpstr>Our Products</vt:lpstr>
      <vt:lpstr>Market Analysis</vt:lpstr>
      <vt:lpstr>Short and Long Term Business Development Plans</vt:lpstr>
      <vt:lpstr>投影片 9</vt:lpstr>
      <vt:lpstr>SIMPLIFIED CONSOLIDATED STATEMENTS OF INCOME IN THE LAST 5 YEARS</vt:lpstr>
      <vt:lpstr>CONSOLIDATED REVENUE IN THE LAST 5 YEARS</vt:lpstr>
      <vt:lpstr>NET PROFIT IN THE LAST 5 YEARS</vt:lpstr>
      <vt:lpstr>SIMPLIFIED CONSOLIDATED STATEMENTS OF INCOME</vt:lpstr>
      <vt:lpstr>Financial ratio analysis in the last 5 years</vt:lpstr>
      <vt:lpstr>Q&amp;A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和益化工集團  105年度年度預算</dc:title>
  <dc:creator>陳昌宏</dc:creator>
  <cp:lastModifiedBy>fucc</cp:lastModifiedBy>
  <cp:revision>230</cp:revision>
  <cp:lastPrinted>2017-12-19T03:01:54Z</cp:lastPrinted>
  <dcterms:created xsi:type="dcterms:W3CDTF">2014-10-23T02:58:58Z</dcterms:created>
  <dcterms:modified xsi:type="dcterms:W3CDTF">2018-12-15T01:47:01Z</dcterms:modified>
</cp:coreProperties>
</file>