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7"/>
  </p:notesMasterIdLst>
  <p:handoutMasterIdLst>
    <p:handoutMasterId r:id="rId18"/>
  </p:handoutMasterIdLst>
  <p:sldIdLst>
    <p:sldId id="375" r:id="rId2"/>
    <p:sldId id="376" r:id="rId3"/>
    <p:sldId id="377" r:id="rId4"/>
    <p:sldId id="368" r:id="rId5"/>
    <p:sldId id="369" r:id="rId6"/>
    <p:sldId id="370" r:id="rId7"/>
    <p:sldId id="371" r:id="rId8"/>
    <p:sldId id="372" r:id="rId9"/>
    <p:sldId id="373" r:id="rId10"/>
    <p:sldId id="361" r:id="rId11"/>
    <p:sldId id="363" r:id="rId12"/>
    <p:sldId id="364" r:id="rId13"/>
    <p:sldId id="362" r:id="rId14"/>
    <p:sldId id="366" r:id="rId15"/>
    <p:sldId id="380" r:id="rId16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4698" autoAdjust="0"/>
  </p:normalViewPr>
  <p:slideViewPr>
    <p:cSldViewPr snapToGrid="0">
      <p:cViewPr varScale="1">
        <p:scale>
          <a:sx n="68" d="100"/>
          <a:sy n="68" d="100"/>
        </p:scale>
        <p:origin x="69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 algn="ctr" rtl="0" eaLnBrk="1" latinLnBrk="0" hangingPunct="1">
            <a:spcBef>
              <a:spcPct val="0"/>
            </a:spcBef>
            <a:buNone/>
            <a:defRPr kumimoji="0" lang="zh-TW" altLang="en-US" sz="3200" b="0" kern="1200">
              <a:ln>
                <a:noFill/>
              </a:ln>
              <a:solidFill>
                <a:schemeClr val="tx2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近五年營收狀況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43-41EE-94DC-BD0C85CBD198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43-41EE-94DC-BD0C85CBD198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43-41EE-94DC-BD0C85CBD198}"/>
                </c:ext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43-41EE-94DC-BD0C85CBD198}"/>
                </c:ext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43-41EE-94DC-BD0C85CBD19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108</c:v>
                </c:pt>
                <c:pt idx="1">
                  <c:v>109</c:v>
                </c:pt>
                <c:pt idx="2">
                  <c:v>110</c:v>
                </c:pt>
                <c:pt idx="3">
                  <c:v>111</c:v>
                </c:pt>
                <c:pt idx="4">
                  <c:v>112Q3</c:v>
                </c:pt>
              </c:strCache>
            </c:strRef>
          </c:cat>
          <c:val>
            <c:numRef>
              <c:f>工作表1!$B$2:$B$6</c:f>
              <c:numCache>
                <c:formatCode>#,##0</c:formatCode>
                <c:ptCount val="5"/>
                <c:pt idx="0">
                  <c:v>8797</c:v>
                </c:pt>
                <c:pt idx="1">
                  <c:v>8482</c:v>
                </c:pt>
                <c:pt idx="2">
                  <c:v>9199</c:v>
                </c:pt>
                <c:pt idx="3">
                  <c:v>10571</c:v>
                </c:pt>
                <c:pt idx="4">
                  <c:v>7201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43-41EE-94DC-BD0C85CBD1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6751232"/>
        <c:axId val="486753584"/>
      </c:barChart>
      <c:catAx>
        <c:axId val="486751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86753584"/>
        <c:crosses val="autoZero"/>
        <c:auto val="1"/>
        <c:lblAlgn val="ctr"/>
        <c:lblOffset val="100"/>
        <c:noMultiLvlLbl val="0"/>
      </c:catAx>
      <c:valAx>
        <c:axId val="48675358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8675123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 algn="ctr" rtl="0" eaLnBrk="1" latinLnBrk="0" hangingPunct="1">
              <a:spcBef>
                <a:spcPct val="0"/>
              </a:spcBef>
              <a:buNone/>
              <a:defRPr kumimoji="0" lang="zh-TW" altLang="en-US" sz="1400" b="0" i="0" u="none" strike="noStrike" kern="1200" baseline="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pPr>
            <a:endParaRPr lang="zh-TW"/>
          </a:p>
        </c:txPr>
      </c:legendEntry>
      <c:overlay val="0"/>
      <c:txPr>
        <a:bodyPr/>
        <a:lstStyle/>
        <a:p>
          <a:pPr algn="ctr" rtl="0" eaLnBrk="1" latinLnBrk="0" hangingPunct="1">
            <a:spcBef>
              <a:spcPct val="0"/>
            </a:spcBef>
            <a:buNone/>
            <a:defRPr kumimoji="0" lang="zh-TW" altLang="en-US" sz="3200" b="0" i="0" u="none" strike="noStrike" kern="1200" baseline="0">
              <a:ln>
                <a:noFill/>
              </a:ln>
              <a:solidFill>
                <a:schemeClr val="tx2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zh-TW" sz="3200" b="0" kern="1200" dirty="0">
                <a:ln>
                  <a:noFill/>
                </a:ln>
                <a:solidFill>
                  <a:srgbClr val="04617B"/>
                </a:solidFill>
                <a:effectLst/>
                <a:latin typeface="微軟正黑體"/>
                <a:ea typeface="微軟正黑體"/>
                <a:cs typeface="+mj-cs"/>
              </a:rPr>
              <a:t>近五年稅後純益狀況</a:t>
            </a:r>
            <a:endParaRPr lang="zh-TW" altLang="en-US" sz="32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稅後純益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BC-44CF-8CD9-E8A0394781E4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BC-44CF-8CD9-E8A0394781E4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BC-44CF-8CD9-E8A0394781E4}"/>
                </c:ext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BC-44CF-8CD9-E8A0394781E4}"/>
                </c:ext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BC-44CF-8CD9-E8A0394781E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108</c:v>
                </c:pt>
                <c:pt idx="1">
                  <c:v>109</c:v>
                </c:pt>
                <c:pt idx="2">
                  <c:v>110</c:v>
                </c:pt>
                <c:pt idx="3">
                  <c:v>111</c:v>
                </c:pt>
                <c:pt idx="4">
                  <c:v>112Q3</c:v>
                </c:pt>
              </c:strCache>
            </c:str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208</c:v>
                </c:pt>
                <c:pt idx="1">
                  <c:v>540</c:v>
                </c:pt>
                <c:pt idx="2">
                  <c:v>919</c:v>
                </c:pt>
                <c:pt idx="3">
                  <c:v>1081</c:v>
                </c:pt>
                <c:pt idx="4">
                  <c:v>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8BC-44CF-8CD9-E8A039478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6758680"/>
        <c:axId val="486753192"/>
      </c:barChart>
      <c:catAx>
        <c:axId val="486758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86753192"/>
        <c:crosses val="autoZero"/>
        <c:auto val="1"/>
        <c:lblAlgn val="ctr"/>
        <c:lblOffset val="100"/>
        <c:noMultiLvlLbl val="0"/>
      </c:catAx>
      <c:valAx>
        <c:axId val="486753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675868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 algn="ctr" rtl="0">
              <a:defRPr lang="zh-TW" altLang="en-US" sz="1400" b="0" i="0" u="none" strike="noStrike" kern="1200" baseline="0">
                <a:ln>
                  <a:noFill/>
                </a:ln>
                <a:solidFill>
                  <a:srgbClr val="04617B"/>
                </a:solidFill>
                <a:effectLst/>
                <a:latin typeface="微軟正黑體"/>
                <a:ea typeface="微軟正黑體"/>
                <a:cs typeface="+mj-cs"/>
              </a:defRPr>
            </a:pPr>
            <a:endParaRPr lang="zh-TW"/>
          </a:p>
        </c:txPr>
      </c:legendEntry>
      <c:overlay val="0"/>
      <c:txPr>
        <a:bodyPr/>
        <a:lstStyle/>
        <a:p>
          <a:pPr algn="ctr" rtl="0">
            <a:defRPr lang="zh-TW" altLang="en-US" sz="3200" b="0" i="0" u="none" strike="noStrike" kern="1200" baseline="0">
              <a:ln>
                <a:noFill/>
              </a:ln>
              <a:solidFill>
                <a:srgbClr val="04617B"/>
              </a:solidFill>
              <a:effectLst/>
              <a:latin typeface="微軟正黑體"/>
              <a:ea typeface="微軟正黑體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資產報酬率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108</c:v>
                </c:pt>
                <c:pt idx="1">
                  <c:v>109</c:v>
                </c:pt>
                <c:pt idx="2">
                  <c:v>110</c:v>
                </c:pt>
                <c:pt idx="3">
                  <c:v>111</c:v>
                </c:pt>
                <c:pt idx="4">
                  <c:v>112Q3</c:v>
                </c:pt>
              </c:strCache>
            </c:str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2.04</c:v>
                </c:pt>
                <c:pt idx="1">
                  <c:v>5.01</c:v>
                </c:pt>
                <c:pt idx="2">
                  <c:v>8.25</c:v>
                </c:pt>
                <c:pt idx="3">
                  <c:v>8.91</c:v>
                </c:pt>
                <c:pt idx="4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4B-4D41-9010-76A27726A77B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股東權益報酬率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108</c:v>
                </c:pt>
                <c:pt idx="1">
                  <c:v>109</c:v>
                </c:pt>
                <c:pt idx="2">
                  <c:v>110</c:v>
                </c:pt>
                <c:pt idx="3">
                  <c:v>111</c:v>
                </c:pt>
                <c:pt idx="4">
                  <c:v>112Q3</c:v>
                </c:pt>
              </c:strCache>
            </c:strRef>
          </c:cat>
          <c:val>
            <c:numRef>
              <c:f>工作表1!$C$2:$C$6</c:f>
              <c:numCache>
                <c:formatCode>General</c:formatCode>
                <c:ptCount val="5"/>
                <c:pt idx="0">
                  <c:v>2.82</c:v>
                </c:pt>
                <c:pt idx="1">
                  <c:v>7.32</c:v>
                </c:pt>
                <c:pt idx="2">
                  <c:v>11.95</c:v>
                </c:pt>
                <c:pt idx="3">
                  <c:v>13.15</c:v>
                </c:pt>
                <c:pt idx="4">
                  <c:v>5.84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4B-4D41-9010-76A27726A7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6760248"/>
        <c:axId val="486759856"/>
      </c:barChart>
      <c:catAx>
        <c:axId val="486760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86759856"/>
        <c:crosses val="autoZero"/>
        <c:auto val="1"/>
        <c:lblAlgn val="ctr"/>
        <c:lblOffset val="100"/>
        <c:noMultiLvlLbl val="0"/>
      </c:catAx>
      <c:valAx>
        <c:axId val="486759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6760248"/>
        <c:crosses val="autoZero"/>
        <c:crossBetween val="between"/>
      </c:valAx>
    </c:plotArea>
    <c:legend>
      <c:legendPos val="r"/>
      <c:overlay val="0"/>
      <c:txPr>
        <a:bodyPr/>
        <a:lstStyle/>
        <a:p>
          <a:pPr algn="ctr" rtl="0">
            <a:defRPr lang="zh-TW" altLang="en-US" sz="1400" b="0" i="0" u="none" strike="noStrike" kern="1200" baseline="0">
              <a:ln>
                <a:noFill/>
              </a:ln>
              <a:solidFill>
                <a:srgbClr val="04617B"/>
              </a:solidFill>
              <a:effectLst/>
              <a:latin typeface="微軟正黑體"/>
              <a:ea typeface="微軟正黑體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0.06531</cdr:x>
      <cdr:y>0.08997</cdr:y>
    </cdr:from>
    <cdr:to>
      <cdr:x>0.31837</cdr:x>
      <cdr:y>0.16195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756743" y="551794"/>
          <a:ext cx="2932388" cy="4414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defRPr>
          </a:pPr>
          <a:r>
            <a: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單位</a:t>
          </a:r>
          <a:r>
            <a: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新台幣百萬元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41064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9F876962-5082-46B1-BDB7-F4B12C20245B}" type="datetimeFigureOut">
              <a:rPr lang="zh-TW" altLang="en-US" smtClean="0"/>
              <a:pPr/>
              <a:t>2023/11/28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6456612"/>
            <a:ext cx="4301543" cy="341064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3A76196A-2704-4B3B-B0EC-3A1083DB6EA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1024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2E7D6-E09C-4263-9667-68C6270C8310}" type="datetimeFigureOut">
              <a:rPr lang="zh-TW" altLang="en-US" smtClean="0"/>
              <a:t>2023/11/28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201" y="3271103"/>
            <a:ext cx="7942238" cy="26764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1FC43-F9C6-4C06-84E4-64FD255497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651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6383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550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327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1"/>
            <a:ext cx="2743200" cy="5211763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3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84076" y="1109662"/>
            <a:ext cx="9520536" cy="1831945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和益化學工業股份有限公司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08670" y="2356341"/>
            <a:ext cx="8915399" cy="3727938"/>
          </a:xfrm>
        </p:spPr>
        <p:txBody>
          <a:bodyPr>
            <a:noAutofit/>
          </a:bodyPr>
          <a:lstStyle/>
          <a:p>
            <a:r>
              <a:rPr lang="en-US" altLang="zh-TW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年法人說明會</a:t>
            </a:r>
            <a:endParaRPr lang="en-US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股票代號：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1709)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30979" y="528121"/>
            <a:ext cx="1918103" cy="1002323"/>
            <a:chOff x="1831" y="911"/>
            <a:chExt cx="1270" cy="607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1831" y="911"/>
              <a:ext cx="1270" cy="6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2062" y="1021"/>
              <a:ext cx="891" cy="36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40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新細明體" pitchFamily="18" charset="-120"/>
                </a:rPr>
                <a:t>FUCC</a:t>
              </a:r>
              <a:r>
                <a:rPr kumimoji="1" lang="en-US" altLang="zh-TW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新細明體" pitchFamily="18" charset="-120"/>
                </a:rPr>
                <a:t> </a:t>
              </a:r>
              <a:endParaRPr kumimoji="1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7716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802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近五年簡要合併損益表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829796"/>
              </p:ext>
            </p:extLst>
          </p:nvPr>
        </p:nvGraphicFramePr>
        <p:xfrm>
          <a:off x="1358022" y="1455315"/>
          <a:ext cx="10203253" cy="45848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2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07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61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80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4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45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412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064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百萬</a:t>
                      </a:r>
                      <a:endParaRPr lang="zh-TW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營業收入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8,482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10,571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7,201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營業成本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6,992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7,060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8,622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6,284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營業毛利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1,949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業外收入及支出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(209)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稅前淨利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1,342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所得稅費用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本期淨利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EPS(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現金股利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151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9587169"/>
              </p:ext>
            </p:extLst>
          </p:nvPr>
        </p:nvGraphicFramePr>
        <p:xfrm>
          <a:off x="362608" y="457199"/>
          <a:ext cx="11587654" cy="6132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4534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417796"/>
              </p:ext>
            </p:extLst>
          </p:nvPr>
        </p:nvGraphicFramePr>
        <p:xfrm>
          <a:off x="609600" y="666751"/>
          <a:ext cx="10972800" cy="56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文字方塊 1"/>
          <p:cNvSpPr txBox="1"/>
          <p:nvPr/>
        </p:nvSpPr>
        <p:spPr>
          <a:xfrm>
            <a:off x="1111906" y="1150881"/>
            <a:ext cx="2932388" cy="44143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新台幣百萬元</a:t>
            </a:r>
          </a:p>
        </p:txBody>
      </p:sp>
    </p:spTree>
    <p:extLst>
      <p:ext uri="{BB962C8B-B14F-4D97-AF65-F5344CB8AC3E}">
        <p14:creationId xmlns:p14="http://schemas.microsoft.com/office/powerpoint/2010/main" val="1110852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83871" y="723698"/>
            <a:ext cx="8911687" cy="625141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同期損益比較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5533820"/>
              </p:ext>
            </p:extLst>
          </p:nvPr>
        </p:nvGraphicFramePr>
        <p:xfrm>
          <a:off x="1557196" y="1416674"/>
          <a:ext cx="9583031" cy="4468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5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1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2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2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百萬</a:t>
                      </a:r>
                      <a:endParaRPr lang="zh-TW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</a:t>
                      </a:r>
                      <a:endParaRPr lang="zh-TW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營業收入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7,201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8,084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(883)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(11)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營業成本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6,284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6,439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(155)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營業毛利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1,645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(728)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(44)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719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(152)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(21)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(576)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(62)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業外收入及支出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(158)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(60)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稅前淨利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1,190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(734)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(62)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所得稅費用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(163)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(65)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本期淨利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940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(571)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(61)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794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8525" y="700310"/>
            <a:ext cx="8911687" cy="560746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近五年財務比率分析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545011"/>
              </p:ext>
            </p:extLst>
          </p:nvPr>
        </p:nvGraphicFramePr>
        <p:xfrm>
          <a:off x="609600" y="1346200"/>
          <a:ext cx="11328400" cy="4978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6934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80120" y="2734967"/>
            <a:ext cx="4231759" cy="980403"/>
          </a:xfrm>
        </p:spPr>
        <p:txBody>
          <a:bodyPr>
            <a:noAutofit/>
          </a:bodyPr>
          <a:lstStyle/>
          <a:p>
            <a:pPr algn="ctr"/>
            <a:r>
              <a:rPr lang="en-US" altLang="zh-TW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516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68442" y="937296"/>
            <a:ext cx="8915399" cy="943243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免責聲明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89212" y="2156600"/>
            <a:ext cx="8915399" cy="35023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本簡報資料所提供之相關資訊可能包含前瞻性陳述，但不限於所有本公司對未來可能發生的業務活動、事件或發展的陳述。該等陳述係基於本公司對未來營運之假設，及種種本公司無法控制之政治、經濟、市場等因素，故實際營運結果可能與該等陳述有重大差異。</a:t>
            </a:r>
          </a:p>
        </p:txBody>
      </p:sp>
    </p:spTree>
    <p:extLst>
      <p:ext uri="{BB962C8B-B14F-4D97-AF65-F5344CB8AC3E}">
        <p14:creationId xmlns:p14="http://schemas.microsoft.com/office/powerpoint/2010/main" val="371082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92703" y="352764"/>
            <a:ext cx="9503284" cy="980403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公司沿革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57770" y="1417278"/>
            <a:ext cx="9811735" cy="52088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設立於台北市，登記資本額新台幣伍仟萬元整。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高雄縣林園建廠完竣，開始生產清潔劑用烷基苯。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本公司股票正式掛牌上市買賣。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93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擴充壬酚廠之年產能為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99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烷化設備汰舊換新工程完工，提高烷基苯年總產能為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125,000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奉准發行國內第一次無擔保轉換公司債，總額七億元，並於同年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日起登錄上櫃買賣。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氫化石油樹脂完成去瓶頸工程，總產能增加為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24,000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本公司與長春集團持股各半之大陸江蘇壬酚廠，已於本月投產，年產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None/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能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  <a:tabLst>
                <a:tab pos="1882775" algn="l"/>
              </a:tabLst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  <a:tabLst>
                <a:tab pos="1882775" algn="l"/>
              </a:tabLst>
            </a:pPr>
            <a:endParaRPr lang="zh-TW" altLang="en-US" sz="2000" dirty="0"/>
          </a:p>
          <a:p>
            <a:endParaRPr lang="zh-TW" altLang="en-US" sz="2000" dirty="0"/>
          </a:p>
          <a:p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79070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95786" y="968524"/>
            <a:ext cx="8915399" cy="1133742"/>
          </a:xfrm>
        </p:spPr>
        <p:txBody>
          <a:bodyPr/>
          <a:lstStyle/>
          <a:p>
            <a:r>
              <a:rPr lang="zh-TW" altLang="en-US" b="1" dirty="0"/>
              <a:t>業務範圍</a:t>
            </a:r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2589212" y="1956987"/>
            <a:ext cx="8921973" cy="293120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所營業務之主要內容：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烷基苯、烷基</a:t>
            </a:r>
            <a:r>
              <a:rPr lang="zh-TW" altLang="en-US" sz="3200">
                <a:latin typeface="微軟正黑體" panose="020B0604030504040204" pitchFamily="34" charset="-120"/>
                <a:ea typeface="微軟正黑體" panose="020B0604030504040204" pitchFamily="34" charset="-120"/>
              </a:rPr>
              <a:t>酚、石油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樹脂及其衍生物之製造及加工買賣及其他有關事業之經營及投資。</a:t>
            </a:r>
          </a:p>
        </p:txBody>
      </p:sp>
    </p:spTree>
    <p:extLst>
      <p:ext uri="{BB962C8B-B14F-4D97-AF65-F5344CB8AC3E}">
        <p14:creationId xmlns:p14="http://schemas.microsoft.com/office/powerpoint/2010/main" val="326763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8979" y="156673"/>
            <a:ext cx="9735632" cy="3049819"/>
          </a:xfrm>
        </p:spPr>
        <p:txBody>
          <a:bodyPr>
            <a:normAutofit/>
          </a:bodyPr>
          <a:lstStyle/>
          <a:p>
            <a:pPr marL="457200" indent="-457200">
              <a:lnSpc>
                <a:spcPts val="4000"/>
              </a:lnSpc>
              <a:spcBef>
                <a:spcPts val="24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部門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營業比重</a:t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本公司主要業務為下列各項產品與衍生物之製造與銷售：烷基苯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Benzene)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、烷基酚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Phenol)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、烷基苯磺酸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Benzene Sulfonic Acid)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以及石油樹脂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(Hydrocarbon Resin)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064586"/>
              </p:ext>
            </p:extLst>
          </p:nvPr>
        </p:nvGraphicFramePr>
        <p:xfrm>
          <a:off x="1768981" y="3206492"/>
          <a:ext cx="973563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7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7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7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111 </a:t>
                      </a:r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110 </a:t>
                      </a:r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比例 </a:t>
                      </a:r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(%)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比例 </a:t>
                      </a:r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(%)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烷化部門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8,421,958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79.67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6,784,084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73.75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樹脂部門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1,626,398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15.38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1,873,712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20.37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農業及其他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522,870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4.95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541,358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5.88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合計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10,571,226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100.00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9,199,154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100.00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r>
                        <a:rPr lang="zh-TW" altLang="en-US" dirty="0">
                          <a:latin typeface="+mj-ea"/>
                          <a:ea typeface="+mj-ea"/>
                        </a:rPr>
                        <a:t>單位：新台幣仟元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7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7361" y="665440"/>
            <a:ext cx="8915399" cy="971372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公司目前之商品項目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606610" y="1592394"/>
            <a:ext cx="103062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為民生化學用品中家用洗衣粉、清潔劑之必需上游原料。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烷基苯磺酸：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烷基苯經加工後成為去污劑主成分，廣泛應用於洗衣粉、洗衣精和家庭清潔劑等家用清潔護理領域。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烷基酚：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為介面活性劑上游原料及潤滑油添加劑原料，主要用於工業用洗滌劑、抗氧化劑、高級印刷油墨樹脂、硬化劑及潤滑油等。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C9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石油樹脂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氫化石油樹脂：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為黏著劑與熱融接著劑上游原料，提供增黏及濕潤效果。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主要為銷售農藥產品及糖業貿易等業務。</a:t>
            </a:r>
          </a:p>
        </p:txBody>
      </p:sp>
    </p:spTree>
    <p:extLst>
      <p:ext uri="{BB962C8B-B14F-4D97-AF65-F5344CB8AC3E}">
        <p14:creationId xmlns:p14="http://schemas.microsoft.com/office/powerpoint/2010/main" val="175414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71365" y="528377"/>
            <a:ext cx="9161256" cy="80045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71364" y="1084279"/>
            <a:ext cx="9238170" cy="867434"/>
          </a:xfrm>
        </p:spPr>
        <p:txBody>
          <a:bodyPr>
            <a:normAutofit/>
          </a:bodyPr>
          <a:lstStyle/>
          <a:p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主要產品之銷售地區</a:t>
            </a:r>
            <a:endParaRPr lang="en-US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單位：新臺幣仟元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AA1A8A71-2EBD-4B1D-97D3-C6B4F90D24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842406"/>
              </p:ext>
            </p:extLst>
          </p:nvPr>
        </p:nvGraphicFramePr>
        <p:xfrm>
          <a:off x="1988327" y="1935163"/>
          <a:ext cx="9016376" cy="3666085"/>
        </p:xfrm>
        <a:graphic>
          <a:graphicData uri="http://schemas.openxmlformats.org/drawingml/2006/table">
            <a:tbl>
              <a:tblPr/>
              <a:tblGrid>
                <a:gridCol w="1254608">
                  <a:extLst>
                    <a:ext uri="{9D8B030D-6E8A-4147-A177-3AD203B41FA5}">
                      <a16:colId xmlns:a16="http://schemas.microsoft.com/office/drawing/2014/main" val="2282037503"/>
                    </a:ext>
                  </a:extLst>
                </a:gridCol>
                <a:gridCol w="1808184">
                  <a:extLst>
                    <a:ext uri="{9D8B030D-6E8A-4147-A177-3AD203B41FA5}">
                      <a16:colId xmlns:a16="http://schemas.microsoft.com/office/drawing/2014/main" val="2234486623"/>
                    </a:ext>
                  </a:extLst>
                </a:gridCol>
                <a:gridCol w="1523074">
                  <a:extLst>
                    <a:ext uri="{9D8B030D-6E8A-4147-A177-3AD203B41FA5}">
                      <a16:colId xmlns:a16="http://schemas.microsoft.com/office/drawing/2014/main" val="3562471741"/>
                    </a:ext>
                  </a:extLst>
                </a:gridCol>
                <a:gridCol w="1518247">
                  <a:extLst>
                    <a:ext uri="{9D8B030D-6E8A-4147-A177-3AD203B41FA5}">
                      <a16:colId xmlns:a16="http://schemas.microsoft.com/office/drawing/2014/main" val="379207367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947797430"/>
                    </a:ext>
                  </a:extLst>
                </a:gridCol>
                <a:gridCol w="1426363">
                  <a:extLst>
                    <a:ext uri="{9D8B030D-6E8A-4147-A177-3AD203B41FA5}">
                      <a16:colId xmlns:a16="http://schemas.microsoft.com/office/drawing/2014/main" val="1477836763"/>
                    </a:ext>
                  </a:extLst>
                </a:gridCol>
              </a:tblGrid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r>
                        <a:rPr lang="zh-TW" altLang="en-US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895786"/>
                  </a:ext>
                </a:extLst>
              </a:tr>
              <a:tr h="513766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銷售地區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比例 </a:t>
                      </a:r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比例 </a:t>
                      </a:r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361583"/>
                  </a:ext>
                </a:extLst>
              </a:tr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內銷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2,180,587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20.63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2,215,897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24.09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016208"/>
                  </a:ext>
                </a:extLst>
              </a:tr>
              <a:tr h="382335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外銷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中國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2,025,813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19.17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1,524,141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16.57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904931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越南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584,562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5.53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368,947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4.01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824023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菲律賓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863,971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8.17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564,261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6.13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13962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瓜地馬拉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1,515,184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14.33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1,155,197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12.56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531230"/>
                  </a:ext>
                </a:extLst>
              </a:tr>
              <a:tr h="4186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其他小計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3,401,109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32.17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3,370,711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36.64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192835"/>
                  </a:ext>
                </a:extLst>
              </a:tr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銷貨淨額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10,571,226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100.00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9,199,154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100.00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63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822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02998" y="565072"/>
            <a:ext cx="10092748" cy="8773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/>
              <a:t>長短期業務發展計畫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02998" y="1186004"/>
            <a:ext cx="10229481" cy="5432079"/>
          </a:xfrm>
        </p:spPr>
        <p:txBody>
          <a:bodyPr>
            <a:noAutofit/>
          </a:bodyPr>
          <a:lstStyle/>
          <a:p>
            <a:pPr marL="342900" indent="-342900">
              <a:spcBef>
                <a:spcPts val="0"/>
              </a:spcBef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烷基苯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短期：加強客戶服務，鞏固固有市場。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長期：以靈活之後勤作業，提供客戶精緻化之服務，並開發產品新用途 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烷基酚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短期：因中國合資廠長春和益已開始投產銷售，將主要市場移至美國、歐洲市場增加市佔率，並另開拓其他新市場。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長期：為能維持開工率，已將逐步開發其他烷基酚產品以提昇營業利益。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氫化石油樹脂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短期：提供氫化及非氫化 </a:t>
            </a: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C9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 石油樹脂完整產品線，開發高軟化點高                          度氫化等級石油樹脂，貼近客製化需求。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長期：擴充產能並提升生產效能。</a:t>
            </a:r>
          </a:p>
        </p:txBody>
      </p:sp>
    </p:spTree>
    <p:extLst>
      <p:ext uri="{BB962C8B-B14F-4D97-AF65-F5344CB8AC3E}">
        <p14:creationId xmlns:p14="http://schemas.microsoft.com/office/powerpoint/2010/main" val="1495281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18621" y="1471424"/>
            <a:ext cx="8919713" cy="32182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財務概況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spcBef>
                <a:spcPts val="5400"/>
              </a:spcBef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近五年度財務資訊</a:t>
            </a:r>
          </a:p>
        </p:txBody>
      </p:sp>
    </p:spTree>
    <p:extLst>
      <p:ext uri="{BB962C8B-B14F-4D97-AF65-F5344CB8AC3E}">
        <p14:creationId xmlns:p14="http://schemas.microsoft.com/office/powerpoint/2010/main" val="3443135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7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7551567-BCAB-49BB-8DFE-50757F5C43A9}">
  <we:reference id="wa104380169" version="1.1.0.0" store="zh-TW" storeType="OMEX"/>
  <we:alternateReferences>
    <we:reference id="WA104380169" version="1.1.0.0" store="WA104380169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1372</TotalTime>
  <Words>1070</Words>
  <Application>Microsoft Office PowerPoint</Application>
  <PresentationFormat>寬螢幕</PresentationFormat>
  <Paragraphs>337</Paragraphs>
  <Slides>15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3" baseType="lpstr">
      <vt:lpstr>微軟正黑體</vt:lpstr>
      <vt:lpstr>標楷體</vt:lpstr>
      <vt:lpstr>Arial</vt:lpstr>
      <vt:lpstr>Calibri</vt:lpstr>
      <vt:lpstr>Constantia</vt:lpstr>
      <vt:lpstr>Wingdings</vt:lpstr>
      <vt:lpstr>Wingdings 2</vt:lpstr>
      <vt:lpstr>流線</vt:lpstr>
      <vt:lpstr>和益化學工業股份有限公司</vt:lpstr>
      <vt:lpstr>免責聲明</vt:lpstr>
      <vt:lpstr>公司沿革</vt:lpstr>
      <vt:lpstr>業務範圍</vt:lpstr>
      <vt:lpstr>主要產品(部門)營業比重 本公司主要業務為下列各項產品與衍生物之製造與銷售：烷基苯(Alkyl Benzene)、烷基酚(Alkyl Phenol)、烷基苯磺酸(Alkyl Benzene Sulfonic Acid) 以及石油樹脂 (Hydrocarbon Resin)。</vt:lpstr>
      <vt:lpstr>公司目前之商品項目</vt:lpstr>
      <vt:lpstr>市場分析</vt:lpstr>
      <vt:lpstr>長短期業務發展計畫</vt:lpstr>
      <vt:lpstr>PowerPoint 簡報</vt:lpstr>
      <vt:lpstr>近五年簡要合併損益表</vt:lpstr>
      <vt:lpstr>PowerPoint 簡報</vt:lpstr>
      <vt:lpstr>PowerPoint 簡報</vt:lpstr>
      <vt:lpstr>同期損益比較</vt:lpstr>
      <vt:lpstr>近五年財務比率分析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和益化工集團  105年度年度預算</dc:title>
  <dc:creator>陳昌宏</dc:creator>
  <cp:lastModifiedBy>鄭伊梅</cp:lastModifiedBy>
  <cp:revision>367</cp:revision>
  <cp:lastPrinted>2023-11-28T06:23:54Z</cp:lastPrinted>
  <dcterms:created xsi:type="dcterms:W3CDTF">2014-10-23T02:58:58Z</dcterms:created>
  <dcterms:modified xsi:type="dcterms:W3CDTF">2023-11-28T06:23:55Z</dcterms:modified>
</cp:coreProperties>
</file>