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2.xml" ContentType="application/vnd.ms-office.chartcolorstyle+xml"/>
  <Override PartName="/ppt/charts/colors3.xml" ContentType="application/vnd.ms-office.chartcolorstyl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webextensions/webextension1.xml" ContentType="application/vnd.ms-office.webextension+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webextensions/taskpanes.xml" ContentType="application/vnd.ms-office.webextensiontaskpanes+xml"/>
  <Override PartName="/ppt/charts/style3.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11/relationships/webextensiontaskpanes" Target="ppt/webextensions/taskpanes.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handoutMasterIdLst>
    <p:handoutMasterId r:id="rId17"/>
  </p:handoutMasterIdLst>
  <p:sldIdLst>
    <p:sldId id="375" r:id="rId2"/>
    <p:sldId id="376" r:id="rId3"/>
    <p:sldId id="377" r:id="rId4"/>
    <p:sldId id="368" r:id="rId5"/>
    <p:sldId id="369" r:id="rId6"/>
    <p:sldId id="370" r:id="rId7"/>
    <p:sldId id="371" r:id="rId8"/>
    <p:sldId id="372" r:id="rId9"/>
    <p:sldId id="373" r:id="rId10"/>
    <p:sldId id="361" r:id="rId11"/>
    <p:sldId id="363" r:id="rId12"/>
    <p:sldId id="364" r:id="rId13"/>
    <p:sldId id="362" r:id="rId14"/>
    <p:sldId id="366" r:id="rId15"/>
    <p:sldId id="380"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98" autoAdjust="0"/>
  </p:normalViewPr>
  <p:slideViewPr>
    <p:cSldViewPr snapToGrid="0">
      <p:cViewPr varScale="1">
        <p:scale>
          <a:sx n="68" d="100"/>
          <a:sy n="68" d="100"/>
        </p:scale>
        <p:origin x="-702"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___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___3.xlsx"/></Relationships>
</file>

<file path=ppt/charts/chart1.xml><?xml version="1.0" encoding="utf-8"?>
<c:chartSpace xmlns:c="http://schemas.openxmlformats.org/drawingml/2006/chart" xmlns:a="http://schemas.openxmlformats.org/drawingml/2006/main" xmlns:r="http://schemas.openxmlformats.org/officeDocument/2006/relationships">
  <c:lang val="zh-TW"/>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r>
              <a:rPr lang="zh-TW" altLang="en-US">
                <a:latin typeface="微軟正黑體" panose="020B0604030504040204" pitchFamily="34" charset="-120"/>
                <a:ea typeface="微軟正黑體" panose="020B0604030504040204" pitchFamily="34" charset="-120"/>
              </a:rPr>
              <a:t>單位</a:t>
            </a:r>
            <a:r>
              <a:rPr lang="en-US" altLang="zh-TW">
                <a:latin typeface="微軟正黑體" panose="020B0604030504040204" pitchFamily="34" charset="-120"/>
                <a:ea typeface="微軟正黑體" panose="020B0604030504040204" pitchFamily="34" charset="-120"/>
              </a:rPr>
              <a:t>:</a:t>
            </a:r>
            <a:r>
              <a:rPr lang="zh-TW" altLang="en-US">
                <a:latin typeface="微軟正黑體" panose="020B0604030504040204" pitchFamily="34" charset="-120"/>
                <a:ea typeface="微軟正黑體" panose="020B0604030504040204" pitchFamily="34" charset="-120"/>
              </a:rPr>
              <a:t>新台幣百萬元</a:t>
            </a:r>
          </a:p>
        </c:rich>
      </c:tx>
      <c:layout>
        <c:manualLayout>
          <c:xMode val="edge"/>
          <c:yMode val="edge"/>
          <c:x val="1.4243000874890652E-2"/>
          <c:y val="2.7777777777777811E-2"/>
        </c:manualLayout>
      </c:layout>
      <c:spPr>
        <a:noFill/>
        <a:ln>
          <a:noFill/>
        </a:ln>
        <a:effectLst/>
      </c:spPr>
    </c:title>
    <c:pivotFmts>
      <c:pivotFmt>
        <c:idx val="0"/>
        <c:spPr>
          <a:solidFill>
            <a:schemeClr val="accent1"/>
          </a:solidFill>
          <a:ln>
            <a:noFill/>
          </a:ln>
          <a:effectLst/>
        </c:spPr>
        <c:marker>
          <c:symbol val="none"/>
        </c:marker>
      </c:pivotFmt>
    </c:pivotFmts>
    <c:plotArea>
      <c:layout/>
      <c:barChart>
        <c:barDir val="col"/>
        <c:grouping val="clustered"/>
        <c:ser>
          <c:idx val="0"/>
          <c:order val="0"/>
          <c:tx>
            <c:v>營業收入</c:v>
          </c:tx>
          <c:spPr>
            <a:solidFill>
              <a:schemeClr val="accent1"/>
            </a:solidFill>
            <a:ln>
              <a:noFill/>
            </a:ln>
            <a:effectLst/>
          </c:spPr>
          <c:dLbls>
            <c:numFmt formatCode="#,##0_);[Red]\(#,##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103</c:v>
              </c:pt>
              <c:pt idx="1">
                <c:v>104</c:v>
              </c:pt>
              <c:pt idx="2">
                <c:v>105</c:v>
              </c:pt>
              <c:pt idx="3">
                <c:v>106</c:v>
              </c:pt>
              <c:pt idx="4">
                <c:v>107Q3</c:v>
              </c:pt>
            </c:strLit>
          </c:cat>
          <c:val>
            <c:numLit>
              <c:formatCode>General</c:formatCode>
              <c:ptCount val="5"/>
              <c:pt idx="0">
                <c:v>11075</c:v>
              </c:pt>
              <c:pt idx="1">
                <c:v>9462</c:v>
              </c:pt>
              <c:pt idx="2">
                <c:v>8574</c:v>
              </c:pt>
              <c:pt idx="3">
                <c:v>8787</c:v>
              </c:pt>
              <c:pt idx="4">
                <c:v>7670</c:v>
              </c:pt>
            </c:numLit>
          </c:val>
          <c:extLst xmlns:c16r2="http://schemas.microsoft.com/office/drawing/2015/06/chart">
            <c:ext xmlns:c16="http://schemas.microsoft.com/office/drawing/2014/chart" uri="{C3380CC4-5D6E-409C-BE32-E72D297353CC}">
              <c16:uniqueId val="{00000000-E5B1-4AEF-8E58-1F78CAD91B11}"/>
            </c:ext>
          </c:extLst>
        </c:ser>
        <c:dLbls>
          <c:showVal val="1"/>
        </c:dLbls>
        <c:gapWidth val="219"/>
        <c:overlap val="-27"/>
        <c:axId val="110879872"/>
        <c:axId val="139232000"/>
      </c:barChart>
      <c:catAx>
        <c:axId val="11087987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39232000"/>
        <c:crosses val="autoZero"/>
        <c:auto val="1"/>
        <c:lblAlgn val="ctr"/>
        <c:lblOffset val="100"/>
      </c:catAx>
      <c:valAx>
        <c:axId val="139232000"/>
        <c:scaling>
          <c:orientation val="minMax"/>
        </c:scaling>
        <c:axPos val="l"/>
        <c:majorGridlines>
          <c:spPr>
            <a:ln w="9525" cap="flat" cmpd="sng" algn="ctr">
              <a:solidFill>
                <a:schemeClr val="tx1">
                  <a:lumMod val="15000"/>
                  <a:lumOff val="85000"/>
                </a:schemeClr>
              </a:solidFill>
              <a:round/>
            </a:ln>
            <a:effectLst/>
          </c:spPr>
        </c:majorGridlines>
        <c:numFmt formatCode="#,##0_);[Red]\(#,##0\)" sourceLinked="0"/>
        <c:maj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10879872"/>
        <c:crosses val="autoZero"/>
        <c:crossBetween val="between"/>
      </c:valAx>
      <c:spPr>
        <a:noFill/>
        <a:ln>
          <a:noFill/>
        </a:ln>
        <a:effectLst/>
      </c:spPr>
    </c:plotArea>
    <c:legend>
      <c:legendPos val="r"/>
      <c:layout>
        <c:manualLayout>
          <c:xMode val="edge"/>
          <c:yMode val="edge"/>
          <c:x val="0.87774296726075451"/>
          <c:y val="0.52279058824445268"/>
          <c:w val="0.11406553901033346"/>
          <c:h val="8.6818209635136492E-2"/>
        </c:manualLayout>
      </c:layout>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zh-TW"/>
        </a:p>
      </c:txPr>
    </c:legend>
    <c:plotVisOnly val="1"/>
    <c:dispBlanksAs val="gap"/>
  </c:chart>
  <c:spPr>
    <a:noFill/>
    <a:ln>
      <a:noFill/>
    </a:ln>
    <a:effectLst/>
  </c:spPr>
  <c:txPr>
    <a:bodyPr/>
    <a:lstStyle/>
    <a:p>
      <a:pPr>
        <a:defRPr/>
      </a:pPr>
      <a:endParaRPr lang="zh-TW"/>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TW"/>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r>
              <a:rPr lang="zh-TW" altLang="en-US">
                <a:latin typeface="微軟正黑體" panose="020B0604030504040204" pitchFamily="34" charset="-120"/>
                <a:ea typeface="微軟正黑體" panose="020B0604030504040204" pitchFamily="34" charset="-120"/>
              </a:rPr>
              <a:t>單位</a:t>
            </a:r>
            <a:r>
              <a:rPr lang="en-US" altLang="zh-TW">
                <a:latin typeface="微軟正黑體" panose="020B0604030504040204" pitchFamily="34" charset="-120"/>
                <a:ea typeface="微軟正黑體" panose="020B0604030504040204" pitchFamily="34" charset="-120"/>
              </a:rPr>
              <a:t>:</a:t>
            </a:r>
            <a:r>
              <a:rPr lang="zh-TW" altLang="en-US">
                <a:latin typeface="微軟正黑體" panose="020B0604030504040204" pitchFamily="34" charset="-120"/>
                <a:ea typeface="微軟正黑體" panose="020B0604030504040204" pitchFamily="34" charset="-120"/>
              </a:rPr>
              <a:t>新台幣百萬元</a:t>
            </a:r>
          </a:p>
        </c:rich>
      </c:tx>
      <c:layout>
        <c:manualLayout>
          <c:xMode val="edge"/>
          <c:yMode val="edge"/>
          <c:x val="1.8059367337303348E-2"/>
          <c:y val="2.7777777777777811E-2"/>
        </c:manualLayout>
      </c:layout>
      <c:spPr>
        <a:noFill/>
        <a:ln>
          <a:noFill/>
        </a:ln>
        <a:effectLst/>
      </c:spPr>
    </c:title>
    <c:pivotFmts>
      <c:pivotFmt>
        <c:idx val="0"/>
        <c:spPr>
          <a:solidFill>
            <a:schemeClr val="accent1"/>
          </a:solidFill>
          <a:ln>
            <a:noFill/>
          </a:ln>
          <a:effectLst/>
        </c:spPr>
        <c:marker>
          <c:symbol val="none"/>
        </c:marker>
      </c:pivotFmt>
    </c:pivotFmts>
    <c:plotArea>
      <c:layout/>
      <c:barChart>
        <c:barDir val="col"/>
        <c:grouping val="clustered"/>
        <c:ser>
          <c:idx val="0"/>
          <c:order val="0"/>
          <c:tx>
            <c:v>稅後純益</c:v>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103</c:v>
              </c:pt>
              <c:pt idx="1">
                <c:v>104</c:v>
              </c:pt>
              <c:pt idx="2">
                <c:v>105</c:v>
              </c:pt>
              <c:pt idx="3">
                <c:v>106</c:v>
              </c:pt>
              <c:pt idx="4">
                <c:v>107Q3</c:v>
              </c:pt>
            </c:strLit>
          </c:cat>
          <c:val>
            <c:numLit>
              <c:formatCode>General</c:formatCode>
              <c:ptCount val="5"/>
              <c:pt idx="0">
                <c:v>202</c:v>
              </c:pt>
              <c:pt idx="1">
                <c:v>702</c:v>
              </c:pt>
              <c:pt idx="2">
                <c:v>901</c:v>
              </c:pt>
              <c:pt idx="3">
                <c:v>662</c:v>
              </c:pt>
              <c:pt idx="4">
                <c:v>449</c:v>
              </c:pt>
            </c:numLit>
          </c:val>
          <c:extLst xmlns:c16r2="http://schemas.microsoft.com/office/drawing/2015/06/chart">
            <c:ext xmlns:c16="http://schemas.microsoft.com/office/drawing/2014/chart" uri="{C3380CC4-5D6E-409C-BE32-E72D297353CC}">
              <c16:uniqueId val="{00000000-BD22-40DD-B99D-8E7B31DC5EB0}"/>
            </c:ext>
          </c:extLst>
        </c:ser>
        <c:dLbls>
          <c:showVal val="1"/>
        </c:dLbls>
        <c:gapWidth val="219"/>
        <c:overlap val="-27"/>
        <c:axId val="140477184"/>
        <c:axId val="140478720"/>
      </c:barChart>
      <c:catAx>
        <c:axId val="14047718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40478720"/>
        <c:crosses val="autoZero"/>
        <c:auto val="1"/>
        <c:lblAlgn val="ctr"/>
        <c:lblOffset val="100"/>
      </c:catAx>
      <c:valAx>
        <c:axId val="140478720"/>
        <c:scaling>
          <c:orientation val="minMax"/>
        </c:scaling>
        <c:axPos val="l"/>
        <c:majorGridlines>
          <c:spPr>
            <a:ln w="9525" cap="flat" cmpd="sng" algn="ctr">
              <a:solidFill>
                <a:schemeClr val="tx1">
                  <a:lumMod val="15000"/>
                  <a:lumOff val="85000"/>
                </a:schemeClr>
              </a:solidFill>
              <a:round/>
            </a:ln>
            <a:effectLst/>
          </c:spPr>
        </c:majorGridlines>
        <c:numFmt formatCode="#,##0_);[Red]\(#,##0\)" sourceLinked="0"/>
        <c:maj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40477184"/>
        <c:crosses val="autoZero"/>
        <c:crossBetween val="between"/>
      </c:valAx>
      <c:spPr>
        <a:noFill/>
        <a:ln>
          <a:noFill/>
        </a:ln>
        <a:effectLst/>
      </c:spPr>
    </c:plotArea>
    <c:legend>
      <c:legendPos val="r"/>
      <c:layout/>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
    <c:plotVisOnly val="1"/>
    <c:dispBlanksAs val="gap"/>
  </c:chart>
  <c:spPr>
    <a:noFill/>
    <a:ln>
      <a:noFill/>
    </a:ln>
    <a:effectLst/>
  </c:spPr>
  <c:txPr>
    <a:bodyPr/>
    <a:lstStyle/>
    <a:p>
      <a:pPr>
        <a:defRPr/>
      </a:pPr>
      <a:endParaRPr lang="zh-TW"/>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zh-TW"/>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s>
    <c:plotArea>
      <c:layout/>
      <c:barChart>
        <c:barDir val="col"/>
        <c:grouping val="clustered"/>
        <c:ser>
          <c:idx val="0"/>
          <c:order val="0"/>
          <c:tx>
            <c:v>資產報酬率</c:v>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103</c:v>
              </c:pt>
              <c:pt idx="1">
                <c:v>104</c:v>
              </c:pt>
              <c:pt idx="2">
                <c:v>105</c:v>
              </c:pt>
              <c:pt idx="3">
                <c:v>106</c:v>
              </c:pt>
              <c:pt idx="4">
                <c:v>107Q3</c:v>
              </c:pt>
            </c:strLit>
          </c:cat>
          <c:val>
            <c:numLit>
              <c:formatCode>General</c:formatCode>
              <c:ptCount val="5"/>
              <c:pt idx="0">
                <c:v>2.3199999999999883</c:v>
              </c:pt>
              <c:pt idx="1">
                <c:v>7.09</c:v>
              </c:pt>
              <c:pt idx="2">
                <c:v>8.93</c:v>
              </c:pt>
              <c:pt idx="3">
                <c:v>6.42</c:v>
              </c:pt>
              <c:pt idx="4">
                <c:v>4.1399999999999997</c:v>
              </c:pt>
            </c:numLit>
          </c:val>
          <c:extLst xmlns:c16r2="http://schemas.microsoft.com/office/drawing/2015/06/chart">
            <c:ext xmlns:c16="http://schemas.microsoft.com/office/drawing/2014/chart" uri="{C3380CC4-5D6E-409C-BE32-E72D297353CC}">
              <c16:uniqueId val="{00000000-1653-4E76-BC7D-685C4E2171F5}"/>
            </c:ext>
          </c:extLst>
        </c:ser>
        <c:ser>
          <c:idx val="1"/>
          <c:order val="1"/>
          <c:tx>
            <c:v>股東權益報酬率</c:v>
          </c:tx>
          <c:spPr>
            <a:solidFill>
              <a:schemeClr val="accent2"/>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zh-TW"/>
              </a:p>
            </c:txPr>
            <c:dLblPos val="outEnd"/>
            <c:showVal val="1"/>
            <c:extLst xmlns:c16r2="http://schemas.microsoft.com/office/drawing/2015/06/char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5"/>
              <c:pt idx="0">
                <c:v>103</c:v>
              </c:pt>
              <c:pt idx="1">
                <c:v>104</c:v>
              </c:pt>
              <c:pt idx="2">
                <c:v>105</c:v>
              </c:pt>
              <c:pt idx="3">
                <c:v>106</c:v>
              </c:pt>
              <c:pt idx="4">
                <c:v>107Q3</c:v>
              </c:pt>
            </c:strLit>
          </c:cat>
          <c:val>
            <c:numLit>
              <c:formatCode>General</c:formatCode>
              <c:ptCount val="5"/>
              <c:pt idx="0">
                <c:v>3.11</c:v>
              </c:pt>
              <c:pt idx="1">
                <c:v>10.43</c:v>
              </c:pt>
              <c:pt idx="2">
                <c:v>12.49</c:v>
              </c:pt>
              <c:pt idx="3">
                <c:v>8.66</c:v>
              </c:pt>
              <c:pt idx="4">
                <c:v>5.87</c:v>
              </c:pt>
            </c:numLit>
          </c:val>
          <c:extLst xmlns:c16r2="http://schemas.microsoft.com/office/drawing/2015/06/chart">
            <c:ext xmlns:c16="http://schemas.microsoft.com/office/drawing/2014/chart" uri="{C3380CC4-5D6E-409C-BE32-E72D297353CC}">
              <c16:uniqueId val="{00000001-1653-4E76-BC7D-685C4E2171F5}"/>
            </c:ext>
          </c:extLst>
        </c:ser>
        <c:dLbls>
          <c:showVal val="1"/>
        </c:dLbls>
        <c:gapWidth val="219"/>
        <c:overlap val="-27"/>
        <c:axId val="140760960"/>
        <c:axId val="140762496"/>
        <c:extLst xmlns:c16r2="http://schemas.microsoft.com/office/drawing/2015/06/chart"/>
      </c:barChart>
      <c:catAx>
        <c:axId val="14076096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40762496"/>
        <c:crosses val="autoZero"/>
        <c:auto val="1"/>
        <c:lblAlgn val="ctr"/>
        <c:lblOffset val="100"/>
      </c:catAx>
      <c:valAx>
        <c:axId val="140762496"/>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tickLblPos val="nextTo"/>
        <c:spPr>
          <a:noFill/>
          <a:ln>
            <a:noFill/>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crossAx val="140760960"/>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zh-TW"/>
          </a:p>
        </c:txPr>
      </c:legendEntry>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chart>
  <c:spPr>
    <a:noFill/>
    <a:ln>
      <a:noFill/>
    </a:ln>
    <a:effectLst/>
  </c:spPr>
  <c:txPr>
    <a:bodyPr/>
    <a:lstStyle/>
    <a:p>
      <a:pPr>
        <a:defRPr/>
      </a:pPr>
      <a:endParaRPr lang="zh-TW"/>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312" tIns="45656" rIns="91312" bIns="45656" rtlCol="0"/>
          <a:lstStyle>
            <a:lvl1pPr algn="r">
              <a:defRPr sz="1200"/>
            </a:lvl1pPr>
          </a:lstStyle>
          <a:p>
            <a:fld id="{9F876962-5082-46B1-BDB7-F4B12C20245B}" type="datetimeFigureOut">
              <a:rPr lang="zh-TW" altLang="en-US" smtClean="0"/>
              <a:pPr/>
              <a:t>2018/12/15</a:t>
            </a:fld>
            <a:endParaRPr lang="zh-TW" altLang="en-US"/>
          </a:p>
        </p:txBody>
      </p:sp>
      <p:sp>
        <p:nvSpPr>
          <p:cNvPr id="4" name="頁尾版面配置區 3"/>
          <p:cNvSpPr>
            <a:spLocks noGrp="1"/>
          </p:cNvSpPr>
          <p:nvPr>
            <p:ph type="ftr" sz="quarter" idx="2"/>
          </p:nvPr>
        </p:nvSpPr>
        <p:spPr>
          <a:xfrm>
            <a:off x="1" y="9428584"/>
            <a:ext cx="2945659" cy="498055"/>
          </a:xfrm>
          <a:prstGeom prst="rect">
            <a:avLst/>
          </a:prstGeom>
        </p:spPr>
        <p:txBody>
          <a:bodyPr vert="horz" lIns="91312" tIns="45656" rIns="91312" bIns="45656"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312" tIns="45656" rIns="91312" bIns="45656" rtlCol="0" anchor="b"/>
          <a:lstStyle>
            <a:lvl1pPr algn="r">
              <a:defRPr sz="1200"/>
            </a:lvl1pPr>
          </a:lstStyle>
          <a:p>
            <a:fld id="{3A76196A-2704-4B3B-B0EC-3A1083DB6EAA}" type="slidenum">
              <a:rPr lang="zh-TW" altLang="en-US" smtClean="0"/>
              <a:pPr/>
              <a:t>‹#›</a:t>
            </a:fld>
            <a:endParaRPr lang="zh-TW" altLang="en-US"/>
          </a:p>
        </p:txBody>
      </p:sp>
    </p:spTree>
    <p:extLst>
      <p:ext uri="{BB962C8B-B14F-4D97-AF65-F5344CB8AC3E}">
        <p14:creationId xmlns:p14="http://schemas.microsoft.com/office/powerpoint/2010/main" xmlns="" val="24810242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a:t>按一下以編輯母片標題樣式</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30" name="Date Placeholder 29"/>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a:t>按一下以編輯母片標題樣式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zh-TW" altLang="en-US"/>
              <a:t>按一下以編輯母片標題樣式</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dirty="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a:t>按一下以編輯母片標題樣式</a:t>
            </a:r>
            <a:endParaRPr kumimoji="0" lang="en-US"/>
          </a:p>
        </p:txBody>
      </p:sp>
      <p:sp>
        <p:nvSpPr>
          <p:cNvPr id="3" name="Content Placeholder 2"/>
          <p:cNvSpPr>
            <a:spLocks noGrp="1"/>
          </p:cNvSpPr>
          <p:nvPr>
            <p:ph idx="1"/>
          </p:nvPr>
        </p:nvSpPr>
        <p:spPr/>
        <p:txBody>
          <a:body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a:t>按一下以編輯母片標題樣式</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zh-TW" altLang="en-US"/>
              <a:t>按一下以編輯母片標題樣式</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zh-TW" altLang="en-US"/>
              <a:t>按一下以編輯母片標題樣式</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7" name="Date Placeholder 6"/>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a:t>按一下以編輯母片標題樣式</a:t>
            </a:r>
            <a:endParaRPr kumimoji="0" lang="en-US"/>
          </a:p>
        </p:txBody>
      </p:sp>
      <p:sp>
        <p:nvSpPr>
          <p:cNvPr id="3" name="Date Placeholder 2"/>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a:t>按一下以編輯母片標題樣式</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a:t>按一下以編輯母片文字樣式</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zh-TW" altLang="en-US"/>
              <a:t>按一下以編輯母片標題樣式</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D57F1E4F-1CFF-5643-939E-217C01CDF56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a:t>按一下圖示以新增圖片</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zh-TW" altLang="en-US"/>
              <a:t>按一下以編輯母片標題樣式</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1BEF0D-F0BB-DE4B-95CE-6DB70DBA9567}" type="datetimeFigureOut">
              <a:rPr lang="en-US" smtClean="0"/>
              <a:pPr/>
              <a:t>12/15/2018</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7F1E4F-1CFF-5643-939E-217C01CDF56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4076" y="1109662"/>
            <a:ext cx="9520536" cy="1831945"/>
          </a:xfrm>
        </p:spPr>
        <p:txBody>
          <a:bodyPr>
            <a:normAutofit/>
          </a:bodyPr>
          <a:lstStyle/>
          <a:p>
            <a:r>
              <a:rPr lang="zh-TW" altLang="en-US" sz="6000" dirty="0">
                <a:latin typeface="標楷體" panose="03000509000000000000" pitchFamily="65" charset="-120"/>
                <a:ea typeface="標楷體" panose="03000509000000000000" pitchFamily="65" charset="-120"/>
              </a:rPr>
              <a:t>和益化學工業股份有限公司</a:t>
            </a:r>
          </a:p>
        </p:txBody>
      </p:sp>
      <p:sp>
        <p:nvSpPr>
          <p:cNvPr id="3" name="文字版面配置區 2"/>
          <p:cNvSpPr>
            <a:spLocks noGrp="1"/>
          </p:cNvSpPr>
          <p:nvPr>
            <p:ph type="body" idx="1"/>
          </p:nvPr>
        </p:nvSpPr>
        <p:spPr>
          <a:xfrm>
            <a:off x="2308670" y="2356341"/>
            <a:ext cx="8915399" cy="3727938"/>
          </a:xfrm>
        </p:spPr>
        <p:txBody>
          <a:bodyPr>
            <a:noAutofit/>
          </a:bodyPr>
          <a:lstStyle/>
          <a:p>
            <a:r>
              <a:rPr lang="en-US" altLang="zh-TW" sz="8000" dirty="0" smtClean="0">
                <a:latin typeface="標楷體" panose="03000509000000000000" pitchFamily="65" charset="-120"/>
                <a:ea typeface="標楷體" panose="03000509000000000000" pitchFamily="65" charset="-120"/>
              </a:rPr>
              <a:t>107</a:t>
            </a:r>
            <a:r>
              <a:rPr lang="zh-TW" altLang="en-US" sz="8000" dirty="0" smtClean="0">
                <a:latin typeface="標楷體" panose="03000509000000000000" pitchFamily="65" charset="-120"/>
                <a:ea typeface="標楷體" panose="03000509000000000000" pitchFamily="65" charset="-120"/>
              </a:rPr>
              <a:t>年法人</a:t>
            </a:r>
            <a:r>
              <a:rPr lang="zh-TW" altLang="en-US" sz="8000" dirty="0">
                <a:latin typeface="標楷體" panose="03000509000000000000" pitchFamily="65" charset="-120"/>
                <a:ea typeface="標楷體" panose="03000509000000000000" pitchFamily="65" charset="-120"/>
              </a:rPr>
              <a:t>說明會</a:t>
            </a:r>
            <a:endParaRPr lang="en-US" altLang="zh-TW" sz="8000" dirty="0">
              <a:latin typeface="標楷體" panose="03000509000000000000" pitchFamily="65" charset="-120"/>
              <a:ea typeface="標楷體" panose="03000509000000000000" pitchFamily="65" charset="-120"/>
            </a:endParaRPr>
          </a:p>
          <a:p>
            <a:r>
              <a:rPr lang="en-US" altLang="zh-TW" sz="4000" dirty="0">
                <a:latin typeface="標楷體" panose="03000509000000000000" pitchFamily="65" charset="-120"/>
                <a:ea typeface="標楷體" panose="03000509000000000000" pitchFamily="65" charset="-120"/>
              </a:rPr>
              <a:t>107</a:t>
            </a:r>
            <a:r>
              <a:rPr lang="zh-TW" altLang="en-US" sz="4000" dirty="0">
                <a:latin typeface="標楷體" panose="03000509000000000000" pitchFamily="65" charset="-120"/>
                <a:ea typeface="標楷體" panose="03000509000000000000" pitchFamily="65" charset="-120"/>
              </a:rPr>
              <a:t>年</a:t>
            </a:r>
            <a:r>
              <a:rPr lang="en-US" altLang="zh-TW" sz="4000" dirty="0">
                <a:latin typeface="標楷體" panose="03000509000000000000" pitchFamily="65" charset="-120"/>
                <a:ea typeface="標楷體" panose="03000509000000000000" pitchFamily="65" charset="-120"/>
              </a:rPr>
              <a:t>12</a:t>
            </a:r>
            <a:r>
              <a:rPr lang="zh-TW" altLang="en-US" sz="4000" dirty="0">
                <a:latin typeface="標楷體" panose="03000509000000000000" pitchFamily="65" charset="-120"/>
                <a:ea typeface="標楷體" panose="03000509000000000000" pitchFamily="65" charset="-120"/>
              </a:rPr>
              <a:t>月</a:t>
            </a:r>
            <a:r>
              <a:rPr lang="en-US" altLang="zh-TW" sz="4000" dirty="0">
                <a:latin typeface="標楷體" panose="03000509000000000000" pitchFamily="65" charset="-120"/>
                <a:ea typeface="標楷體" panose="03000509000000000000" pitchFamily="65" charset="-120"/>
              </a:rPr>
              <a:t>22</a:t>
            </a:r>
            <a:r>
              <a:rPr lang="zh-TW" altLang="en-US" sz="4000" dirty="0">
                <a:latin typeface="標楷體" panose="03000509000000000000" pitchFamily="65" charset="-120"/>
                <a:ea typeface="標楷體" panose="03000509000000000000" pitchFamily="65" charset="-120"/>
              </a:rPr>
              <a:t>日</a:t>
            </a:r>
            <a:endParaRPr lang="en-US" altLang="zh-TW" sz="4000" dirty="0">
              <a:latin typeface="標楷體" panose="03000509000000000000" pitchFamily="65" charset="-120"/>
              <a:ea typeface="標楷體" panose="03000509000000000000" pitchFamily="65" charset="-120"/>
            </a:endParaRPr>
          </a:p>
          <a:p>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股票代號：</a:t>
            </a:r>
            <a:r>
              <a:rPr lang="en-US" altLang="zh-TW" sz="3600" dirty="0">
                <a:latin typeface="標楷體" panose="03000509000000000000" pitchFamily="65" charset="-120"/>
                <a:ea typeface="標楷體" panose="03000509000000000000" pitchFamily="65" charset="-120"/>
              </a:rPr>
              <a:t>1709)</a:t>
            </a:r>
            <a:endParaRPr lang="zh-TW" altLang="en-US" sz="3600" dirty="0">
              <a:latin typeface="標楷體" panose="03000509000000000000" pitchFamily="65" charset="-120"/>
              <a:ea typeface="標楷體" panose="03000509000000000000" pitchFamily="65" charset="-120"/>
            </a:endParaRPr>
          </a:p>
        </p:txBody>
      </p:sp>
      <p:grpSp>
        <p:nvGrpSpPr>
          <p:cNvPr id="4" name="Group 2"/>
          <p:cNvGrpSpPr>
            <a:grpSpLocks/>
          </p:cNvGrpSpPr>
          <p:nvPr/>
        </p:nvGrpSpPr>
        <p:grpSpPr bwMode="auto">
          <a:xfrm>
            <a:off x="1630979" y="528121"/>
            <a:ext cx="1918103" cy="1002323"/>
            <a:chOff x="1831" y="911"/>
            <a:chExt cx="1270" cy="607"/>
          </a:xfrm>
        </p:grpSpPr>
        <p:sp>
          <p:nvSpPr>
            <p:cNvPr id="5" name="Oval 3"/>
            <p:cNvSpPr>
              <a:spLocks noChangeArrowheads="1"/>
            </p:cNvSpPr>
            <p:nvPr/>
          </p:nvSpPr>
          <p:spPr bwMode="auto">
            <a:xfrm>
              <a:off x="1831" y="911"/>
              <a:ext cx="1270" cy="607"/>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TW" altLang="en-US"/>
            </a:p>
          </p:txBody>
        </p:sp>
        <p:sp>
          <p:nvSpPr>
            <p:cNvPr id="6" name="Text Box 4"/>
            <p:cNvSpPr txBox="1">
              <a:spLocks noChangeArrowheads="1"/>
            </p:cNvSpPr>
            <p:nvPr/>
          </p:nvSpPr>
          <p:spPr bwMode="auto">
            <a:xfrm>
              <a:off x="2062" y="1021"/>
              <a:ext cx="891" cy="369"/>
            </a:xfrm>
            <a:prstGeom prst="rect">
              <a:avLst/>
            </a:prstGeom>
            <a:solidFill>
              <a:srgbClr val="FFFFFF">
                <a:alpha val="0"/>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4000" b="0" i="0" u="none" strike="noStrike" cap="none" normalizeH="0" baseline="0" dirty="0">
                  <a:ln>
                    <a:noFill/>
                  </a:ln>
                  <a:solidFill>
                    <a:srgbClr val="FFFFFF"/>
                  </a:solidFill>
                  <a:effectLst/>
                  <a:latin typeface="Calibri" pitchFamily="34" charset="0"/>
                  <a:ea typeface="新細明體" pitchFamily="18" charset="-120"/>
                  <a:cs typeface="新細明體" pitchFamily="18" charset="-120"/>
                </a:rPr>
                <a:t>FUCC</a:t>
              </a:r>
              <a:r>
                <a:rPr kumimoji="1" lang="en-US" altLang="zh-TW" sz="1200" b="0" i="0" u="none" strike="noStrike" cap="none" normalizeH="0" baseline="0" dirty="0">
                  <a:ln>
                    <a:noFill/>
                  </a:ln>
                  <a:solidFill>
                    <a:srgbClr val="FFFFFF"/>
                  </a:solidFill>
                  <a:effectLst/>
                  <a:latin typeface="Calibri" pitchFamily="34" charset="0"/>
                  <a:ea typeface="新細明體" pitchFamily="18" charset="-120"/>
                  <a:cs typeface="新細明體" pitchFamily="18" charset="-120"/>
                </a:rPr>
                <a:t> </a:t>
              </a:r>
              <a:endParaRPr kumimoji="1" lang="zh-TW" altLang="zh-TW" sz="1800" b="0" i="0" u="none" strike="noStrike" cap="none" normalizeH="0" baseline="0" dirty="0">
                <a:ln>
                  <a:noFill/>
                </a:ln>
                <a:solidFill>
                  <a:schemeClr val="tx1"/>
                </a:solidFill>
                <a:effectLst/>
                <a:latin typeface="Arial" pitchFamily="34" charset="0"/>
                <a:ea typeface="新細明體" pitchFamily="18" charset="-120"/>
                <a:cs typeface="新細明體" pitchFamily="18" charset="-120"/>
              </a:endParaRPr>
            </a:p>
          </p:txBody>
        </p:sp>
      </p:grpSp>
    </p:spTree>
    <p:extLst>
      <p:ext uri="{BB962C8B-B14F-4D97-AF65-F5344CB8AC3E}">
        <p14:creationId xmlns:p14="http://schemas.microsoft.com/office/powerpoint/2010/main" xmlns="" val="957716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92925" y="624110"/>
            <a:ext cx="8911687" cy="638020"/>
          </a:xfrm>
        </p:spPr>
        <p:txBody>
          <a:bodyPr>
            <a:normAutofit/>
          </a:bodyPr>
          <a:lstStyle/>
          <a:p>
            <a:pPr algn="ctr"/>
            <a:r>
              <a:rPr lang="zh-TW" altLang="en-US" sz="3200" dirty="0">
                <a:latin typeface="微軟正黑體" panose="020B0604030504040204" pitchFamily="34" charset="-120"/>
                <a:ea typeface="微軟正黑體" panose="020B0604030504040204" pitchFamily="34" charset="-120"/>
              </a:rPr>
              <a:t>近五年簡要合併損益表</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4163410198"/>
              </p:ext>
            </p:extLst>
          </p:nvPr>
        </p:nvGraphicFramePr>
        <p:xfrm>
          <a:off x="1358022" y="1455315"/>
          <a:ext cx="10203253" cy="4584876"/>
        </p:xfrm>
        <a:graphic>
          <a:graphicData uri="http://schemas.openxmlformats.org/drawingml/2006/table">
            <a:tbl>
              <a:tblPr>
                <a:tableStyleId>{5C22544A-7EE6-4342-B048-85BDC9FD1C3A}</a:tableStyleId>
              </a:tblPr>
              <a:tblGrid>
                <a:gridCol w="2112220">
                  <a:extLst>
                    <a:ext uri="{9D8B030D-6E8A-4147-A177-3AD203B41FA5}">
                      <a16:colId xmlns:a16="http://schemas.microsoft.com/office/drawing/2014/main" xmlns="" val="20000"/>
                    </a:ext>
                  </a:extLst>
                </a:gridCol>
                <a:gridCol w="982768">
                  <a:extLst>
                    <a:ext uri="{9D8B030D-6E8A-4147-A177-3AD203B41FA5}">
                      <a16:colId xmlns:a16="http://schemas.microsoft.com/office/drawing/2014/main" xmlns="" val="20001"/>
                    </a:ext>
                  </a:extLst>
                </a:gridCol>
                <a:gridCol w="645400">
                  <a:extLst>
                    <a:ext uri="{9D8B030D-6E8A-4147-A177-3AD203B41FA5}">
                      <a16:colId xmlns:a16="http://schemas.microsoft.com/office/drawing/2014/main" xmlns="" val="20002"/>
                    </a:ext>
                  </a:extLst>
                </a:gridCol>
                <a:gridCol w="997438">
                  <a:extLst>
                    <a:ext uri="{9D8B030D-6E8A-4147-A177-3AD203B41FA5}">
                      <a16:colId xmlns:a16="http://schemas.microsoft.com/office/drawing/2014/main" xmlns="" val="20003"/>
                    </a:ext>
                  </a:extLst>
                </a:gridCol>
                <a:gridCol w="630730">
                  <a:extLst>
                    <a:ext uri="{9D8B030D-6E8A-4147-A177-3AD203B41FA5}">
                      <a16:colId xmlns:a16="http://schemas.microsoft.com/office/drawing/2014/main" xmlns="" val="20004"/>
                    </a:ext>
                  </a:extLst>
                </a:gridCol>
                <a:gridCol w="1056109">
                  <a:extLst>
                    <a:ext uri="{9D8B030D-6E8A-4147-A177-3AD203B41FA5}">
                      <a16:colId xmlns:a16="http://schemas.microsoft.com/office/drawing/2014/main" xmlns="" val="20005"/>
                    </a:ext>
                  </a:extLst>
                </a:gridCol>
                <a:gridCol w="528054">
                  <a:extLst>
                    <a:ext uri="{9D8B030D-6E8A-4147-A177-3AD203B41FA5}">
                      <a16:colId xmlns:a16="http://schemas.microsoft.com/office/drawing/2014/main" xmlns="" val="20006"/>
                    </a:ext>
                  </a:extLst>
                </a:gridCol>
                <a:gridCol w="924096">
                  <a:extLst>
                    <a:ext uri="{9D8B030D-6E8A-4147-A177-3AD203B41FA5}">
                      <a16:colId xmlns:a16="http://schemas.microsoft.com/office/drawing/2014/main" xmlns="" val="20007"/>
                    </a:ext>
                  </a:extLst>
                </a:gridCol>
                <a:gridCol w="684516">
                  <a:extLst>
                    <a:ext uri="{9D8B030D-6E8A-4147-A177-3AD203B41FA5}">
                      <a16:colId xmlns:a16="http://schemas.microsoft.com/office/drawing/2014/main" xmlns="" val="20008"/>
                    </a:ext>
                  </a:extLst>
                </a:gridCol>
                <a:gridCol w="1141279">
                  <a:extLst>
                    <a:ext uri="{9D8B030D-6E8A-4147-A177-3AD203B41FA5}">
                      <a16:colId xmlns:a16="http://schemas.microsoft.com/office/drawing/2014/main" xmlns="" val="20009"/>
                    </a:ext>
                  </a:extLst>
                </a:gridCol>
                <a:gridCol w="500643">
                  <a:extLst>
                    <a:ext uri="{9D8B030D-6E8A-4147-A177-3AD203B41FA5}">
                      <a16:colId xmlns:a16="http://schemas.microsoft.com/office/drawing/2014/main" xmlns="" val="20010"/>
                    </a:ext>
                  </a:extLst>
                </a:gridCol>
              </a:tblGrid>
              <a:tr h="382073">
                <a:tc>
                  <a:txBody>
                    <a:bodyPr/>
                    <a:lstStyle/>
                    <a:p>
                      <a:pPr algn="l" fontAlgn="ct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單位</a:t>
                      </a: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百萬</a:t>
                      </a:r>
                      <a:endParaRPr lang="zh-TW" altLang="en-US"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rPr>
                        <a:t>103</a:t>
                      </a:r>
                      <a:endParaRPr lang="en-US" altLang="zh-TW"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rPr>
                        <a:t>104</a:t>
                      </a:r>
                      <a:endParaRPr lang="en-US" altLang="zh-TW"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rPr>
                        <a:t>105</a:t>
                      </a:r>
                      <a:endParaRPr lang="en-US" altLang="zh-TW"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rPr>
                        <a:t>106</a:t>
                      </a:r>
                      <a:endParaRPr lang="en-US" altLang="zh-TW"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10</a:t>
                      </a:r>
                      <a:r>
                        <a:rPr lang="en-US" sz="1800" u="none" strike="noStrike" dirty="0">
                          <a:solidFill>
                            <a:schemeClr val="bg1"/>
                          </a:solidFill>
                          <a:effectLst/>
                          <a:latin typeface="微軟正黑體" panose="020B0604030504040204" pitchFamily="34" charset="-120"/>
                          <a:ea typeface="微軟正黑體" panose="020B0604030504040204" pitchFamily="34" charset="-120"/>
                        </a:rPr>
                        <a:t>7Q3</a:t>
                      </a:r>
                      <a:endParaRPr lang="en-US"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extLst>
                  <a:ext uri="{0D108BD9-81ED-4DB2-BD59-A6C34878D82A}">
                    <a16:rowId xmlns:a16="http://schemas.microsoft.com/office/drawing/2014/main" xmlns="" val="10000"/>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營業收入</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11,075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9,462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8,574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8,787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7,670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1"/>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營業成本</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10,146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7,939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6,747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7,137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6,539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2"/>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營業毛利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929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1,523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1,827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1,650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1,131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3"/>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營業費用</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719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735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783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796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4"/>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營業淨利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210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788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1,044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5"/>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業外收入及支出</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58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(34)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38</a:t>
                      </a: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6"/>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稅前淨利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254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846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820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7"/>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所得稅費用</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52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144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209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8"/>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本期淨利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202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702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901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662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449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9"/>
                  </a:ext>
                </a:extLst>
              </a:tr>
              <a:tr h="382073">
                <a:tc>
                  <a:txBody>
                    <a:bodyPr/>
                    <a:lstStyle/>
                    <a:p>
                      <a:pPr algn="l" fontAlgn="ctr"/>
                      <a:r>
                        <a:rPr lang="en-US" sz="1800" u="none" strike="noStrike" dirty="0">
                          <a:effectLst/>
                          <a:latin typeface="微軟正黑體" panose="020B0604030504040204" pitchFamily="34" charset="-120"/>
                          <a:ea typeface="微軟正黑體" panose="020B0604030504040204" pitchFamily="34" charset="-120"/>
                        </a:rPr>
                        <a:t>EPS(</a:t>
                      </a:r>
                      <a:r>
                        <a:rPr lang="zh-TW" altLang="en-US" sz="1800" u="none" strike="noStrike" dirty="0">
                          <a:effectLst/>
                          <a:latin typeface="微軟正黑體" panose="020B0604030504040204" pitchFamily="34" charset="-120"/>
                          <a:ea typeface="微軟正黑體" panose="020B0604030504040204" pitchFamily="34" charset="-120"/>
                        </a:rPr>
                        <a:t>元</a:t>
                      </a:r>
                      <a:r>
                        <a:rPr lang="en-US" altLang="zh-TW" sz="1800" u="none" strike="noStrike" dirty="0">
                          <a:effectLst/>
                          <a:latin typeface="微軟正黑體" panose="020B0604030504040204" pitchFamily="34" charset="-120"/>
                          <a:ea typeface="微軟正黑體" panose="020B0604030504040204" pitchFamily="34" charset="-120"/>
                        </a:rPr>
                        <a:t>)</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0.43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1.48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1.88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0.88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10"/>
                  </a:ext>
                </a:extLst>
              </a:tr>
              <a:tr h="382073">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現金股利</a:t>
                      </a:r>
                      <a:r>
                        <a:rPr lang="en-US" altLang="zh-TW" sz="1800" u="none" strike="noStrike" dirty="0">
                          <a:effectLst/>
                          <a:latin typeface="微軟正黑體" panose="020B0604030504040204" pitchFamily="34" charset="-120"/>
                          <a:ea typeface="微軟正黑體" panose="020B0604030504040204" pitchFamily="34" charset="-120"/>
                        </a:rPr>
                        <a:t>(</a:t>
                      </a:r>
                      <a:r>
                        <a:rPr lang="zh-TW" altLang="en-US" sz="1800" u="none" strike="noStrike" dirty="0">
                          <a:effectLst/>
                          <a:latin typeface="微軟正黑體" panose="020B0604030504040204" pitchFamily="34" charset="-120"/>
                          <a:ea typeface="微軟正黑體" panose="020B0604030504040204" pitchFamily="34" charset="-120"/>
                        </a:rPr>
                        <a:t>元</a:t>
                      </a:r>
                      <a:r>
                        <a:rPr lang="en-US" altLang="zh-TW" sz="1800" u="none" strike="noStrike" dirty="0">
                          <a:effectLst/>
                          <a:latin typeface="微軟正黑體" panose="020B0604030504040204" pitchFamily="34" charset="-120"/>
                          <a:ea typeface="微軟正黑體" panose="020B0604030504040204" pitchFamily="34" charset="-120"/>
                        </a:rPr>
                        <a:t>)</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0.60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1.18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xmlns="" val="1873151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83872" y="705591"/>
            <a:ext cx="8911687" cy="547867"/>
          </a:xfrm>
        </p:spPr>
        <p:txBody>
          <a:bodyPr>
            <a:normAutofit/>
          </a:bodyPr>
          <a:lstStyle/>
          <a:p>
            <a:pPr algn="ctr"/>
            <a:r>
              <a:rPr lang="zh-TW" altLang="en-US" sz="3200" dirty="0">
                <a:latin typeface="微軟正黑體" panose="020B0604030504040204" pitchFamily="34" charset="-120"/>
                <a:ea typeface="微軟正黑體" panose="020B0604030504040204" pitchFamily="34" charset="-120"/>
              </a:rPr>
              <a:t>近五年營收狀況</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4173543516"/>
              </p:ext>
            </p:extLst>
          </p:nvPr>
        </p:nvGraphicFramePr>
        <p:xfrm>
          <a:off x="1792586" y="1287463"/>
          <a:ext cx="9914309" cy="4624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34534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74818" y="714645"/>
            <a:ext cx="8911687" cy="522110"/>
          </a:xfrm>
        </p:spPr>
        <p:txBody>
          <a:bodyPr>
            <a:noAutofit/>
          </a:bodyPr>
          <a:lstStyle/>
          <a:p>
            <a:pPr algn="ctr"/>
            <a:r>
              <a:rPr lang="zh-TW" altLang="en-US" sz="3200" dirty="0">
                <a:latin typeface="微軟正黑體" panose="020B0604030504040204" pitchFamily="34" charset="-120"/>
                <a:ea typeface="微軟正黑體" panose="020B0604030504040204" pitchFamily="34" charset="-120"/>
              </a:rPr>
              <a:t>近五年稅後純益狀況</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4001161225"/>
              </p:ext>
            </p:extLst>
          </p:nvPr>
        </p:nvGraphicFramePr>
        <p:xfrm>
          <a:off x="2202287" y="1287463"/>
          <a:ext cx="9440214" cy="4624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110852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83871" y="723698"/>
            <a:ext cx="8911687" cy="625141"/>
          </a:xfrm>
        </p:spPr>
        <p:txBody>
          <a:bodyPr>
            <a:normAutofit/>
          </a:bodyPr>
          <a:lstStyle/>
          <a:p>
            <a:pPr algn="ctr"/>
            <a:r>
              <a:rPr lang="zh-TW" altLang="en-US" sz="3200" dirty="0">
                <a:latin typeface="微軟正黑體" panose="020B0604030504040204" pitchFamily="34" charset="-120"/>
                <a:ea typeface="微軟正黑體" panose="020B0604030504040204" pitchFamily="34" charset="-120"/>
              </a:rPr>
              <a:t>同期損益比較</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464253354"/>
              </p:ext>
            </p:extLst>
          </p:nvPr>
        </p:nvGraphicFramePr>
        <p:xfrm>
          <a:off x="1557196" y="1416674"/>
          <a:ext cx="9583031" cy="4468970"/>
        </p:xfrm>
        <a:graphic>
          <a:graphicData uri="http://schemas.openxmlformats.org/drawingml/2006/table">
            <a:tbl>
              <a:tblPr>
                <a:tableStyleId>{5C22544A-7EE6-4342-B048-85BDC9FD1C3A}</a:tableStyleId>
              </a:tblPr>
              <a:tblGrid>
                <a:gridCol w="2705797">
                  <a:extLst>
                    <a:ext uri="{9D8B030D-6E8A-4147-A177-3AD203B41FA5}">
                      <a16:colId xmlns:a16="http://schemas.microsoft.com/office/drawing/2014/main" xmlns="" val="20000"/>
                    </a:ext>
                  </a:extLst>
                </a:gridCol>
                <a:gridCol w="1258946">
                  <a:extLst>
                    <a:ext uri="{9D8B030D-6E8A-4147-A177-3AD203B41FA5}">
                      <a16:colId xmlns:a16="http://schemas.microsoft.com/office/drawing/2014/main" xmlns="" val="20001"/>
                    </a:ext>
                  </a:extLst>
                </a:gridCol>
                <a:gridCol w="826770">
                  <a:extLst>
                    <a:ext uri="{9D8B030D-6E8A-4147-A177-3AD203B41FA5}">
                      <a16:colId xmlns:a16="http://schemas.microsoft.com/office/drawing/2014/main" xmlns="" val="20002"/>
                    </a:ext>
                  </a:extLst>
                </a:gridCol>
                <a:gridCol w="1277735">
                  <a:extLst>
                    <a:ext uri="{9D8B030D-6E8A-4147-A177-3AD203B41FA5}">
                      <a16:colId xmlns:a16="http://schemas.microsoft.com/office/drawing/2014/main" xmlns="" val="20003"/>
                    </a:ext>
                  </a:extLst>
                </a:gridCol>
                <a:gridCol w="807983">
                  <a:extLst>
                    <a:ext uri="{9D8B030D-6E8A-4147-A177-3AD203B41FA5}">
                      <a16:colId xmlns:a16="http://schemas.microsoft.com/office/drawing/2014/main" xmlns="" val="20004"/>
                    </a:ext>
                  </a:extLst>
                </a:gridCol>
                <a:gridCol w="1352900">
                  <a:extLst>
                    <a:ext uri="{9D8B030D-6E8A-4147-A177-3AD203B41FA5}">
                      <a16:colId xmlns:a16="http://schemas.microsoft.com/office/drawing/2014/main" xmlns="" val="20005"/>
                    </a:ext>
                  </a:extLst>
                </a:gridCol>
                <a:gridCol w="1352900">
                  <a:extLst>
                    <a:ext uri="{9D8B030D-6E8A-4147-A177-3AD203B41FA5}">
                      <a16:colId xmlns:a16="http://schemas.microsoft.com/office/drawing/2014/main" xmlns="" val="20006"/>
                    </a:ext>
                  </a:extLst>
                </a:gridCol>
              </a:tblGrid>
              <a:tr h="446897">
                <a:tc>
                  <a:txBody>
                    <a:bodyPr/>
                    <a:lstStyle/>
                    <a:p>
                      <a:pPr algn="l" fontAlgn="ct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單位</a:t>
                      </a: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百萬</a:t>
                      </a:r>
                      <a:endParaRPr lang="zh-TW" altLang="en-US"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a:solidFill>
                            <a:schemeClr val="bg1"/>
                          </a:solidFill>
                          <a:effectLst/>
                          <a:latin typeface="微軟正黑體" panose="020B0604030504040204" pitchFamily="34" charset="-120"/>
                          <a:ea typeface="微軟正黑體" panose="020B0604030504040204" pitchFamily="34" charset="-120"/>
                        </a:rPr>
                        <a:t>107Q3</a:t>
                      </a:r>
                      <a:endParaRPr lang="en-US"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sz="1800" u="none" strike="noStrike" dirty="0">
                          <a:solidFill>
                            <a:schemeClr val="bg1"/>
                          </a:solidFill>
                          <a:effectLst/>
                          <a:latin typeface="微軟正黑體" panose="020B0604030504040204" pitchFamily="34" charset="-120"/>
                          <a:ea typeface="微軟正黑體" panose="020B0604030504040204" pitchFamily="34" charset="-120"/>
                        </a:rPr>
                        <a:t>106Q3</a:t>
                      </a:r>
                      <a:endParaRPr lang="en-US"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algn="ctr" fontAlgn="ct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增</a:t>
                      </a: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減</a:t>
                      </a: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數</a:t>
                      </a:r>
                      <a:endParaRPr lang="zh-TW" altLang="en-US" sz="1800" b="1"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增</a:t>
                      </a: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減</a:t>
                      </a: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bg1"/>
                          </a:solidFill>
                          <a:effectLst/>
                          <a:latin typeface="微軟正黑體" panose="020B0604030504040204" pitchFamily="34" charset="-120"/>
                          <a:ea typeface="微軟正黑體" panose="020B0604030504040204" pitchFamily="34" charset="-120"/>
                        </a:rPr>
                        <a:t>率</a:t>
                      </a:r>
                      <a:r>
                        <a:rPr lang="en-US" altLang="zh-TW" sz="1800" u="none" strike="noStrike" dirty="0">
                          <a:solidFill>
                            <a:schemeClr val="bg1"/>
                          </a:solidFill>
                          <a:effectLst/>
                          <a:latin typeface="微軟正黑體" panose="020B0604030504040204" pitchFamily="34" charset="-120"/>
                          <a:ea typeface="微軟正黑體" panose="020B0604030504040204" pitchFamily="34" charset="-120"/>
                        </a:rPr>
                        <a:t>%</a:t>
                      </a:r>
                      <a:endParaRPr lang="en-US" altLang="zh-TW" sz="18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rgbClr val="0070C0"/>
                    </a:solidFill>
                  </a:tcPr>
                </a:tc>
                <a:extLst>
                  <a:ext uri="{0D108BD9-81ED-4DB2-BD59-A6C34878D82A}">
                    <a16:rowId xmlns:a16="http://schemas.microsoft.com/office/drawing/2014/main" xmlns="" val="10000"/>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營業收入</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7,670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6,555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1"/>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營業成本</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6,539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5,260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1,279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2"/>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營業毛利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1,131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1,295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a:t>
                      </a:r>
                    </a:p>
                  </a:txBody>
                  <a:tcPr marL="9525" marR="9525" marT="9525" marB="0" anchor="ctr"/>
                </a:tc>
                <a:extLst>
                  <a:ext uri="{0D108BD9-81ED-4DB2-BD59-A6C34878D82A}">
                    <a16:rowId xmlns:a16="http://schemas.microsoft.com/office/drawing/2014/main" xmlns="" val="10003"/>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營業費用</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0</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4"/>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營業淨利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713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(167)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(23)</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5"/>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業外收入及支出</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38</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(8)</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575</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6"/>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稅前淨利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584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705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(17)</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7"/>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所得稅費用</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136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138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8"/>
                  </a:ext>
                </a:extLst>
              </a:tr>
              <a:tr h="446897">
                <a:tc>
                  <a:txBody>
                    <a:bodyPr/>
                    <a:lstStyle/>
                    <a:p>
                      <a:pPr algn="l" fontAlgn="ctr"/>
                      <a:r>
                        <a:rPr lang="zh-TW" altLang="en-US" sz="1800" u="none" strike="noStrike" dirty="0">
                          <a:effectLst/>
                          <a:latin typeface="微軟正黑體" panose="020B0604030504040204" pitchFamily="34" charset="-120"/>
                          <a:ea typeface="微軟正黑體" panose="020B0604030504040204" pitchFamily="34" charset="-120"/>
                        </a:rPr>
                        <a:t>本期淨利</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449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a:effectLst/>
                          <a:latin typeface="微軟正黑體" panose="020B0604030504040204" pitchFamily="34" charset="-120"/>
                          <a:ea typeface="微軟正黑體" panose="020B0604030504040204" pitchFamily="34" charset="-120"/>
                        </a:rPr>
                        <a:t>567 </a:t>
                      </a:r>
                      <a:endParaRPr lang="en-US" altLang="zh-TW" sz="18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(118)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(21)</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xmlns="" val="3985794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92925" y="624110"/>
            <a:ext cx="8911687" cy="560746"/>
          </a:xfrm>
        </p:spPr>
        <p:txBody>
          <a:bodyPr>
            <a:normAutofit/>
          </a:bodyPr>
          <a:lstStyle/>
          <a:p>
            <a:pPr algn="ctr"/>
            <a:r>
              <a:rPr lang="zh-TW" altLang="en-US" sz="3200" dirty="0">
                <a:latin typeface="微軟正黑體" panose="020B0604030504040204" pitchFamily="34" charset="-120"/>
                <a:ea typeface="微軟正黑體" panose="020B0604030504040204" pitchFamily="34" charset="-120"/>
              </a:rPr>
              <a:t>近五年財務比率分析</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xmlns="" val="491468085"/>
              </p:ext>
            </p:extLst>
          </p:nvPr>
        </p:nvGraphicFramePr>
        <p:xfrm>
          <a:off x="1883121" y="1313645"/>
          <a:ext cx="10004079" cy="48424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036934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80120" y="2734967"/>
            <a:ext cx="4231759" cy="980403"/>
          </a:xfrm>
        </p:spPr>
        <p:txBody>
          <a:bodyPr>
            <a:noAutofit/>
          </a:bodyPr>
          <a:lstStyle/>
          <a:p>
            <a:pPr algn="ctr"/>
            <a:r>
              <a:rPr lang="en-US" altLang="zh-TW" sz="6000" dirty="0" smtClean="0">
                <a:latin typeface="微軟正黑體" panose="020B0604030504040204" pitchFamily="34" charset="-120"/>
                <a:ea typeface="微軟正黑體" panose="020B0604030504040204" pitchFamily="34" charset="-120"/>
              </a:rPr>
              <a:t>Q&amp;A</a:t>
            </a:r>
            <a:endParaRPr lang="zh-TW" altLang="en-US" sz="6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xmlns="" val="3185166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68442" y="937296"/>
            <a:ext cx="8915399" cy="943243"/>
          </a:xfrm>
        </p:spPr>
        <p:txBody>
          <a:bodyPr>
            <a:normAutofit/>
          </a:bodyPr>
          <a:lstStyle/>
          <a:p>
            <a:r>
              <a:rPr lang="zh-TW" altLang="en-US" sz="5400" dirty="0">
                <a:latin typeface="標楷體" panose="03000509000000000000" pitchFamily="65" charset="-120"/>
                <a:ea typeface="標楷體" panose="03000509000000000000" pitchFamily="65" charset="-120"/>
              </a:rPr>
              <a:t>免責聲明</a:t>
            </a:r>
          </a:p>
        </p:txBody>
      </p:sp>
      <p:sp>
        <p:nvSpPr>
          <p:cNvPr id="3" name="文字版面配置區 2"/>
          <p:cNvSpPr>
            <a:spLocks noGrp="1"/>
          </p:cNvSpPr>
          <p:nvPr>
            <p:ph type="body" idx="1"/>
          </p:nvPr>
        </p:nvSpPr>
        <p:spPr>
          <a:xfrm>
            <a:off x="2589212" y="2156600"/>
            <a:ext cx="8915399" cy="3502324"/>
          </a:xfrm>
        </p:spPr>
        <p:txBody>
          <a:bodyPr>
            <a:normAutofit/>
          </a:bodyPr>
          <a:lstStyle/>
          <a:p>
            <a:pPr>
              <a:lnSpc>
                <a:spcPct val="150000"/>
              </a:lnSpc>
            </a:pPr>
            <a:r>
              <a:rPr lang="zh-TW" altLang="en-US" sz="2800" dirty="0">
                <a:latin typeface="標楷體" panose="03000509000000000000" pitchFamily="65" charset="-120"/>
                <a:ea typeface="標楷體" panose="03000509000000000000" pitchFamily="65" charset="-120"/>
              </a:rPr>
              <a:t>本簡報資料所提供之相關資訊可能包含前瞻性陳述，但不限於所有本公司對未來可能發生的業務活動、事件或發展的陳述。該等陳述係基於本公司對未來營運之假設，及種種本公司無法控制之政治、經濟、市場等因素，故實際營運結果可能與該等陳述有重大差異。</a:t>
            </a:r>
          </a:p>
        </p:txBody>
      </p:sp>
    </p:spTree>
    <p:extLst>
      <p:ext uri="{BB962C8B-B14F-4D97-AF65-F5344CB8AC3E}">
        <p14:creationId xmlns:p14="http://schemas.microsoft.com/office/powerpoint/2010/main" xmlns="" val="3710822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92703" y="352764"/>
            <a:ext cx="9503284" cy="980403"/>
          </a:xfrm>
        </p:spPr>
        <p:txBody>
          <a:bodyPr>
            <a:normAutofit/>
          </a:bodyPr>
          <a:lstStyle/>
          <a:p>
            <a:r>
              <a:rPr lang="zh-TW" altLang="en-US" sz="4800" b="1" dirty="0">
                <a:latin typeface="微軟正黑體" panose="020B0604030504040204" pitchFamily="34" charset="-120"/>
                <a:ea typeface="微軟正黑體" panose="020B0604030504040204" pitchFamily="34" charset="-120"/>
              </a:rPr>
              <a:t>公司沿革</a:t>
            </a:r>
          </a:p>
        </p:txBody>
      </p:sp>
      <p:sp>
        <p:nvSpPr>
          <p:cNvPr id="3" name="內容版面配置區 2"/>
          <p:cNvSpPr>
            <a:spLocks noGrp="1"/>
          </p:cNvSpPr>
          <p:nvPr>
            <p:ph idx="1"/>
          </p:nvPr>
        </p:nvSpPr>
        <p:spPr>
          <a:xfrm>
            <a:off x="1957770" y="1417278"/>
            <a:ext cx="9811735" cy="5208809"/>
          </a:xfrm>
        </p:spPr>
        <p:txBody>
          <a:bodyPr>
            <a:noAutofit/>
          </a:bodyPr>
          <a:lstStyle/>
          <a:p>
            <a:pPr>
              <a:lnSpc>
                <a:spcPct val="150000"/>
              </a:lnSpc>
              <a:tabLst>
                <a:tab pos="1882775" algn="l"/>
              </a:tabLst>
            </a:pP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62</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06</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rPr>
              <a:t>設立於台北市，登記資本額新台幣伍仟萬元整。</a:t>
            </a:r>
          </a:p>
          <a:p>
            <a:pPr>
              <a:lnSpc>
                <a:spcPct val="150000"/>
              </a:lnSpc>
              <a:tabLst>
                <a:tab pos="1882775" algn="l"/>
              </a:tabLst>
            </a:pP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66</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04</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rPr>
              <a:t>高雄縣林園建廠完竣，開始生產清潔劑用烷基苯。</a:t>
            </a:r>
          </a:p>
          <a:p>
            <a:pPr>
              <a:lnSpc>
                <a:spcPct val="150000"/>
              </a:lnSpc>
              <a:tabLst>
                <a:tab pos="1882775" algn="l"/>
              </a:tabLst>
            </a:pP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75</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07</a:t>
            </a:r>
            <a:r>
              <a:rPr lang="zh-TW" altLang="en-US" sz="2000" dirty="0">
                <a:latin typeface="微軟正黑體" panose="020B0604030504040204" pitchFamily="34" charset="-120"/>
                <a:ea typeface="微軟正黑體" panose="020B0604030504040204" pitchFamily="34" charset="-120"/>
              </a:rPr>
              <a:t>月　</a:t>
            </a:r>
            <a:r>
              <a:rPr lang="en-US" altLang="zh-TW"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rPr>
              <a:t>本公司股票正式掛牌上市買賣。</a:t>
            </a:r>
          </a:p>
          <a:p>
            <a:pPr>
              <a:lnSpc>
                <a:spcPct val="150000"/>
              </a:lnSpc>
              <a:tabLst>
                <a:tab pos="1882775" algn="l"/>
              </a:tabLst>
            </a:pPr>
            <a:r>
              <a:rPr lang="en-US" altLang="zh-TW" sz="2000" dirty="0" smtClean="0">
                <a:latin typeface="微軟正黑體" panose="020B0604030504040204" pitchFamily="34" charset="-120"/>
                <a:ea typeface="微軟正黑體" panose="020B0604030504040204" pitchFamily="34" charset="-120"/>
              </a:rPr>
              <a:t>   93</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10</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rPr>
              <a:t>擴充壬酚廠之年產能為</a:t>
            </a:r>
            <a:r>
              <a:rPr lang="en-US" altLang="zh-TW" sz="2000" dirty="0">
                <a:latin typeface="微軟正黑體" panose="020B0604030504040204" pitchFamily="34" charset="-120"/>
                <a:ea typeface="微軟正黑體" panose="020B0604030504040204" pitchFamily="34" charset="-120"/>
              </a:rPr>
              <a:t>25,000</a:t>
            </a:r>
            <a:r>
              <a:rPr lang="zh-TW" altLang="en-US" sz="2000" dirty="0">
                <a:latin typeface="微軟正黑體" panose="020B0604030504040204" pitchFamily="34" charset="-120"/>
                <a:ea typeface="微軟正黑體" panose="020B0604030504040204" pitchFamily="34" charset="-120"/>
              </a:rPr>
              <a:t>公噸。</a:t>
            </a:r>
          </a:p>
          <a:p>
            <a:pPr>
              <a:lnSpc>
                <a:spcPct val="150000"/>
              </a:lnSpc>
              <a:tabLst>
                <a:tab pos="1882775" algn="l"/>
              </a:tabLst>
            </a:pPr>
            <a:r>
              <a:rPr lang="en-US" altLang="zh-TW" sz="2000" dirty="0" smtClean="0">
                <a:latin typeface="微軟正黑體" panose="020B0604030504040204" pitchFamily="34" charset="-120"/>
                <a:ea typeface="微軟正黑體" panose="020B0604030504040204" pitchFamily="34" charset="-120"/>
              </a:rPr>
              <a:t>   99</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12</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rPr>
              <a:t>烷化設備汰舊換新工程完工，提高烷基苯年總產能為</a:t>
            </a:r>
            <a:r>
              <a:rPr lang="en-US" altLang="zh-TW" sz="2000" dirty="0">
                <a:latin typeface="微軟正黑體" panose="020B0604030504040204" pitchFamily="34" charset="-120"/>
                <a:ea typeface="微軟正黑體" panose="020B0604030504040204" pitchFamily="34" charset="-120"/>
              </a:rPr>
              <a:t>125,000</a:t>
            </a:r>
            <a:r>
              <a:rPr lang="zh-TW" altLang="en-US" sz="2000" dirty="0">
                <a:latin typeface="微軟正黑體" panose="020B0604030504040204" pitchFamily="34" charset="-120"/>
                <a:ea typeface="微軟正黑體" panose="020B0604030504040204" pitchFamily="34" charset="-120"/>
              </a:rPr>
              <a:t>公噸。</a:t>
            </a:r>
          </a:p>
          <a:p>
            <a:pPr>
              <a:lnSpc>
                <a:spcPct val="150000"/>
              </a:lnSpc>
              <a:tabLst>
                <a:tab pos="1882775" algn="l"/>
              </a:tabLst>
            </a:pPr>
            <a:r>
              <a:rPr lang="en-US" altLang="zh-TW" sz="2000" dirty="0" smtClean="0">
                <a:latin typeface="微軟正黑體" panose="020B0604030504040204" pitchFamily="34" charset="-120"/>
                <a:ea typeface="微軟正黑體" panose="020B0604030504040204" pitchFamily="34" charset="-120"/>
              </a:rPr>
              <a:t>103</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01</a:t>
            </a:r>
            <a:r>
              <a:rPr lang="zh-TW" altLang="en-US" sz="2000" dirty="0">
                <a:latin typeface="微軟正黑體" panose="020B0604030504040204" pitchFamily="34" charset="-120"/>
                <a:ea typeface="微軟正黑體" panose="020B0604030504040204" pitchFamily="34" charset="-120"/>
              </a:rPr>
              <a:t>月   </a:t>
            </a:r>
            <a:r>
              <a:rPr lang="en-US" altLang="zh-TW" sz="2000" dirty="0">
                <a:latin typeface="微軟正黑體" panose="020B0604030504040204" pitchFamily="34" charset="-120"/>
                <a:ea typeface="微軟正黑體" panose="020B0604030504040204" pitchFamily="34" charset="-120"/>
              </a:rPr>
              <a:t>	</a:t>
            </a:r>
            <a:r>
              <a:rPr lang="zh-TW" altLang="en-US" sz="2000" dirty="0">
                <a:latin typeface="微軟正黑體" panose="020B0604030504040204" pitchFamily="34" charset="-120"/>
                <a:ea typeface="微軟正黑體" panose="020B0604030504040204" pitchFamily="34" charset="-120"/>
              </a:rPr>
              <a:t>奉准發行國內第一次無擔保轉換公司債，總額七億元，並於同年</a:t>
            </a:r>
            <a:endParaRPr lang="en-US" altLang="zh-TW" sz="2000" dirty="0">
              <a:latin typeface="微軟正黑體" panose="020B0604030504040204" pitchFamily="34" charset="-120"/>
              <a:ea typeface="微軟正黑體" panose="020B0604030504040204" pitchFamily="34" charset="-120"/>
            </a:endParaRPr>
          </a:p>
          <a:p>
            <a:pPr marL="0" indent="0">
              <a:lnSpc>
                <a:spcPct val="150000"/>
              </a:lnSpc>
              <a:buNone/>
              <a:tabLst>
                <a:tab pos="1882775" algn="l"/>
              </a:tabLst>
            </a:pPr>
            <a:r>
              <a:rPr lang="zh-TW" altLang="en-US" sz="2000" dirty="0">
                <a:latin typeface="微軟正黑體" panose="020B0604030504040204" pitchFamily="34" charset="-120"/>
                <a:ea typeface="微軟正黑體" panose="020B0604030504040204" pitchFamily="34" charset="-120"/>
              </a:rPr>
              <a:t>                         </a:t>
            </a:r>
            <a:r>
              <a:rPr lang="en-US" altLang="zh-TW" sz="2000" dirty="0">
                <a:latin typeface="微軟正黑體" panose="020B0604030504040204" pitchFamily="34" charset="-120"/>
                <a:ea typeface="微軟正黑體" panose="020B0604030504040204" pitchFamily="34" charset="-120"/>
              </a:rPr>
              <a:t>	2</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20</a:t>
            </a:r>
            <a:r>
              <a:rPr lang="zh-TW" altLang="en-US" sz="2000" dirty="0">
                <a:latin typeface="微軟正黑體" panose="020B0604030504040204" pitchFamily="34" charset="-120"/>
                <a:ea typeface="微軟正黑體" panose="020B0604030504040204" pitchFamily="34" charset="-120"/>
              </a:rPr>
              <a:t>日起登錄上櫃買賣</a:t>
            </a:r>
            <a:r>
              <a:rPr lang="zh-TW" altLang="en-US" sz="2000" dirty="0" smtClean="0">
                <a:latin typeface="微軟正黑體" panose="020B0604030504040204" pitchFamily="34" charset="-120"/>
                <a:ea typeface="微軟正黑體" panose="020B0604030504040204" pitchFamily="34" charset="-120"/>
              </a:rPr>
              <a:t>。</a:t>
            </a:r>
            <a:endParaRPr lang="en-US" altLang="zh-TW" sz="2000" dirty="0" smtClean="0">
              <a:latin typeface="微軟正黑體" panose="020B0604030504040204" pitchFamily="34" charset="-120"/>
              <a:ea typeface="微軟正黑體" panose="020B0604030504040204" pitchFamily="34" charset="-120"/>
            </a:endParaRPr>
          </a:p>
          <a:p>
            <a:pPr marL="0" indent="0">
              <a:lnSpc>
                <a:spcPct val="150000"/>
              </a:lnSpc>
              <a:tabLst>
                <a:tab pos="1882775" algn="l"/>
              </a:tabLst>
            </a:pP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105</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05</a:t>
            </a:r>
            <a:r>
              <a:rPr lang="zh-TW" altLang="en-US" sz="2000" dirty="0" smtClean="0">
                <a:latin typeface="微軟正黑體" panose="020B0604030504040204" pitchFamily="34" charset="-120"/>
                <a:ea typeface="微軟正黑體" panose="020B0604030504040204" pitchFamily="34" charset="-120"/>
              </a:rPr>
              <a:t>月   </a:t>
            </a:r>
            <a:r>
              <a:rPr lang="en-US" altLang="zh-TW" sz="2000" dirty="0" smtClean="0">
                <a:latin typeface="微軟正黑體" panose="020B0604030504040204" pitchFamily="34" charset="-120"/>
                <a:ea typeface="微軟正黑體" panose="020B0604030504040204" pitchFamily="34" charset="-120"/>
              </a:rPr>
              <a:t>	</a:t>
            </a:r>
            <a:r>
              <a:rPr lang="zh-TW" altLang="en-US" sz="2000" dirty="0" smtClean="0">
                <a:latin typeface="微軟正黑體" panose="020B0604030504040204" pitchFamily="34" charset="-120"/>
                <a:ea typeface="微軟正黑體" panose="020B0604030504040204" pitchFamily="34" charset="-120"/>
              </a:rPr>
              <a:t>氫化石油樹脂完成去瓶頸工程，總產能增加為</a:t>
            </a:r>
            <a:r>
              <a:rPr lang="en-US" altLang="zh-TW" sz="2000" dirty="0" smtClean="0">
                <a:latin typeface="微軟正黑體" panose="020B0604030504040204" pitchFamily="34" charset="-120"/>
                <a:ea typeface="微軟正黑體" panose="020B0604030504040204" pitchFamily="34" charset="-120"/>
              </a:rPr>
              <a:t>24,000</a:t>
            </a:r>
            <a:r>
              <a:rPr lang="zh-TW" altLang="en-US" sz="2000" dirty="0" smtClean="0">
                <a:latin typeface="微軟正黑體" panose="020B0604030504040204" pitchFamily="34" charset="-120"/>
                <a:ea typeface="微軟正黑體" panose="020B0604030504040204" pitchFamily="34" charset="-120"/>
              </a:rPr>
              <a:t>公噸。</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tabLst>
                <a:tab pos="1882775" algn="l"/>
              </a:tabLst>
            </a:pPr>
            <a:r>
              <a:rPr lang="zh-TW" altLang="en-US" sz="2000" dirty="0" smtClean="0">
                <a:latin typeface="微軟正黑體" panose="020B0604030504040204" pitchFamily="34" charset="-120"/>
                <a:ea typeface="微軟正黑體" panose="020B0604030504040204" pitchFamily="34" charset="-120"/>
              </a:rPr>
              <a:t> </a:t>
            </a:r>
            <a:r>
              <a:rPr lang="en-US" altLang="zh-TW" sz="2000" dirty="0" smtClean="0">
                <a:latin typeface="微軟正黑體" panose="020B0604030504040204" pitchFamily="34" charset="-120"/>
                <a:ea typeface="微軟正黑體" panose="020B0604030504040204" pitchFamily="34" charset="-120"/>
              </a:rPr>
              <a:t>107</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04</a:t>
            </a:r>
            <a:r>
              <a:rPr lang="zh-TW" altLang="en-US" sz="2000" dirty="0" smtClean="0">
                <a:latin typeface="微軟正黑體" panose="020B0604030504040204" pitchFamily="34" charset="-120"/>
                <a:ea typeface="微軟正黑體" panose="020B0604030504040204" pitchFamily="34" charset="-120"/>
              </a:rPr>
              <a:t>月   </a:t>
            </a:r>
            <a:r>
              <a:rPr lang="en-US" altLang="zh-TW" sz="2000" dirty="0" smtClean="0">
                <a:latin typeface="微軟正黑體" panose="020B0604030504040204" pitchFamily="34" charset="-120"/>
                <a:ea typeface="微軟正黑體" panose="020B0604030504040204" pitchFamily="34" charset="-120"/>
              </a:rPr>
              <a:t>	</a:t>
            </a:r>
            <a:r>
              <a:rPr lang="zh-TW" altLang="en-US" sz="2000" dirty="0" smtClean="0">
                <a:latin typeface="微軟正黑體" panose="020B0604030504040204" pitchFamily="34" charset="-120"/>
                <a:ea typeface="微軟正黑體" panose="020B0604030504040204" pitchFamily="34" charset="-120"/>
              </a:rPr>
              <a:t>本公司與長春集團持股各半之大陸江蘇壬酚廠，已於本月投產，年產</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buNone/>
              <a:tabLst>
                <a:tab pos="1882775" algn="l"/>
              </a:tabLst>
            </a:pPr>
            <a:r>
              <a:rPr lang="zh-TW" altLang="en-US" sz="2000" dirty="0" smtClean="0">
                <a:latin typeface="微軟正黑體" panose="020B0604030504040204" pitchFamily="34" charset="-120"/>
                <a:ea typeface="微軟正黑體" panose="020B0604030504040204" pitchFamily="34" charset="-120"/>
              </a:rPr>
              <a:t>                              能</a:t>
            </a:r>
            <a:r>
              <a:rPr lang="en-US" altLang="zh-TW" sz="2000" dirty="0" smtClean="0">
                <a:latin typeface="微軟正黑體" panose="020B0604030504040204" pitchFamily="34" charset="-120"/>
                <a:ea typeface="微軟正黑體" panose="020B0604030504040204" pitchFamily="34" charset="-120"/>
              </a:rPr>
              <a:t>40,000</a:t>
            </a:r>
            <a:r>
              <a:rPr lang="zh-TW" altLang="en-US" sz="2000" dirty="0" smtClean="0">
                <a:latin typeface="微軟正黑體" panose="020B0604030504040204" pitchFamily="34" charset="-120"/>
                <a:ea typeface="微軟正黑體" panose="020B0604030504040204" pitchFamily="34" charset="-120"/>
              </a:rPr>
              <a:t>公噸。</a:t>
            </a:r>
            <a:endParaRPr lang="en-US" altLang="zh-TW" sz="2000" dirty="0" smtClean="0">
              <a:latin typeface="微軟正黑體" panose="020B0604030504040204" pitchFamily="34" charset="-120"/>
              <a:ea typeface="微軟正黑體" panose="020B0604030504040204" pitchFamily="34" charset="-120"/>
            </a:endParaRPr>
          </a:p>
          <a:p>
            <a:pPr marL="0" indent="0">
              <a:buNone/>
              <a:tabLst>
                <a:tab pos="1882775" algn="l"/>
              </a:tabLst>
            </a:pPr>
            <a:endParaRPr lang="en-US" altLang="zh-TW" sz="2000" dirty="0" smtClean="0">
              <a:latin typeface="微軟正黑體" panose="020B0604030504040204" pitchFamily="34" charset="-120"/>
              <a:ea typeface="微軟正黑體" panose="020B0604030504040204" pitchFamily="34" charset="-120"/>
            </a:endParaRPr>
          </a:p>
          <a:p>
            <a:pPr marL="0" indent="0">
              <a:buNone/>
              <a:tabLst>
                <a:tab pos="1882775" algn="l"/>
              </a:tabLst>
            </a:pPr>
            <a:endParaRPr lang="zh-TW" altLang="en-US" sz="2000" dirty="0"/>
          </a:p>
          <a:p>
            <a:endParaRPr lang="zh-TW" altLang="en-US" sz="2000" dirty="0"/>
          </a:p>
          <a:p>
            <a:endParaRPr lang="zh-TW" altLang="en-US" sz="2000" dirty="0"/>
          </a:p>
        </p:txBody>
      </p:sp>
    </p:spTree>
    <p:extLst>
      <p:ext uri="{BB962C8B-B14F-4D97-AF65-F5344CB8AC3E}">
        <p14:creationId xmlns:p14="http://schemas.microsoft.com/office/powerpoint/2010/main" xmlns="" val="177907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2595786" y="968524"/>
            <a:ext cx="8915399" cy="1133742"/>
          </a:xfrm>
        </p:spPr>
        <p:txBody>
          <a:bodyPr/>
          <a:lstStyle/>
          <a:p>
            <a:r>
              <a:rPr lang="zh-TW" altLang="en-US" b="1" dirty="0"/>
              <a:t>業務範圍</a:t>
            </a:r>
          </a:p>
        </p:txBody>
      </p:sp>
      <p:sp>
        <p:nvSpPr>
          <p:cNvPr id="2" name="文字版面配置區 1"/>
          <p:cNvSpPr>
            <a:spLocks noGrp="1"/>
          </p:cNvSpPr>
          <p:nvPr>
            <p:ph type="body" idx="1"/>
          </p:nvPr>
        </p:nvSpPr>
        <p:spPr>
          <a:xfrm>
            <a:off x="2589212" y="1956987"/>
            <a:ext cx="8921973" cy="2931206"/>
          </a:xfrm>
        </p:spPr>
        <p:txBody>
          <a:bodyPr>
            <a:normAutofit/>
          </a:bodyPr>
          <a:lstStyle/>
          <a:p>
            <a:pPr marL="285750" indent="-285750">
              <a:buFont typeface="Arial" panose="020B0604020202020204" pitchFamily="34" charset="0"/>
              <a:buChar char="•"/>
            </a:pPr>
            <a:r>
              <a:rPr lang="zh-TW" altLang="en-US" sz="3200" dirty="0">
                <a:latin typeface="微軟正黑體" panose="020B0604030504040204" pitchFamily="34" charset="-120"/>
                <a:ea typeface="微軟正黑體" panose="020B0604030504040204" pitchFamily="34" charset="-120"/>
              </a:rPr>
              <a:t>所營業務之主要內容：</a:t>
            </a:r>
            <a:endParaRPr lang="en-US" altLang="zh-TW" sz="3200" dirty="0">
              <a:latin typeface="微軟正黑體" panose="020B0604030504040204" pitchFamily="34" charset="-120"/>
              <a:ea typeface="微軟正黑體" panose="020B0604030504040204" pitchFamily="34" charset="-120"/>
            </a:endParaRPr>
          </a:p>
          <a:p>
            <a:r>
              <a:rPr lang="zh-TW" altLang="en-US" sz="3200" dirty="0">
                <a:latin typeface="微軟正黑體" panose="020B0604030504040204" pitchFamily="34" charset="-120"/>
                <a:ea typeface="微軟正黑體" panose="020B0604030504040204" pitchFamily="34" charset="-120"/>
              </a:rPr>
              <a:t>烷基苯、正烯</a:t>
            </a:r>
            <a:r>
              <a:rPr lang="zh-TW" altLang="zh-TW" sz="3200" dirty="0">
                <a:latin typeface="微軟正黑體" panose="020B0604030504040204" pitchFamily="34" charset="-120"/>
                <a:ea typeface="微軟正黑體" panose="020B0604030504040204" pitchFamily="34" charset="-120"/>
              </a:rPr>
              <a:t>烴</a:t>
            </a:r>
            <a:r>
              <a:rPr lang="zh-TW" altLang="en-US" sz="3200" dirty="0">
                <a:latin typeface="微軟正黑體" panose="020B0604030504040204" pitchFamily="34" charset="-120"/>
                <a:ea typeface="微軟正黑體" panose="020B0604030504040204" pitchFamily="34" charset="-120"/>
              </a:rPr>
              <a:t>、烷基酚、石油樹脂及其衍生物之製造及加工買賣及其他有關事業之經營及投資。</a:t>
            </a:r>
          </a:p>
        </p:txBody>
      </p:sp>
    </p:spTree>
    <p:extLst>
      <p:ext uri="{BB962C8B-B14F-4D97-AF65-F5344CB8AC3E}">
        <p14:creationId xmlns:p14="http://schemas.microsoft.com/office/powerpoint/2010/main" xmlns="" val="3267634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68979" y="156673"/>
            <a:ext cx="9735632" cy="3049819"/>
          </a:xfrm>
        </p:spPr>
        <p:txBody>
          <a:bodyPr>
            <a:normAutofit/>
          </a:bodyPr>
          <a:lstStyle/>
          <a:p>
            <a:pPr marL="457200" indent="-457200">
              <a:lnSpc>
                <a:spcPts val="4000"/>
              </a:lnSpc>
              <a:spcBef>
                <a:spcPts val="2400"/>
              </a:spcBef>
              <a:spcAft>
                <a:spcPts val="1800"/>
              </a:spcAft>
              <a:buFont typeface="Arial" panose="020B0604020202020204" pitchFamily="34" charset="0"/>
              <a:buChar char="•"/>
            </a:pPr>
            <a:r>
              <a:rPr lang="zh-TW" altLang="en-US" sz="3200" b="1" dirty="0">
                <a:latin typeface="微軟正黑體" panose="020B0604030504040204" pitchFamily="34" charset="-120"/>
                <a:ea typeface="微軟正黑體" panose="020B0604030504040204" pitchFamily="34" charset="-120"/>
              </a:rPr>
              <a:t>主要產品</a:t>
            </a:r>
            <a:r>
              <a:rPr lang="en-US" altLang="zh-TW" sz="3200" b="1" dirty="0">
                <a:latin typeface="微軟正黑體" panose="020B0604030504040204" pitchFamily="34" charset="-120"/>
                <a:ea typeface="微軟正黑體" panose="020B0604030504040204" pitchFamily="34" charset="-120"/>
              </a:rPr>
              <a:t>(</a:t>
            </a:r>
            <a:r>
              <a:rPr lang="zh-TW" altLang="en-US" sz="3200" b="1" dirty="0">
                <a:latin typeface="微軟正黑體" panose="020B0604030504040204" pitchFamily="34" charset="-120"/>
                <a:ea typeface="微軟正黑體" panose="020B0604030504040204" pitchFamily="34" charset="-120"/>
              </a:rPr>
              <a:t>部門</a:t>
            </a:r>
            <a:r>
              <a:rPr lang="en-US" altLang="zh-TW" sz="3200" b="1" dirty="0">
                <a:latin typeface="微軟正黑體" panose="020B0604030504040204" pitchFamily="34" charset="-120"/>
                <a:ea typeface="微軟正黑體" panose="020B0604030504040204" pitchFamily="34" charset="-120"/>
              </a:rPr>
              <a:t>)</a:t>
            </a:r>
            <a:r>
              <a:rPr lang="zh-TW" altLang="en-US" sz="3200" b="1" dirty="0">
                <a:latin typeface="微軟正黑體" panose="020B0604030504040204" pitchFamily="34" charset="-120"/>
                <a:ea typeface="微軟正黑體" panose="020B0604030504040204" pitchFamily="34" charset="-120"/>
              </a:rPr>
              <a:t>營業比重</a:t>
            </a:r>
            <a:r>
              <a:rPr lang="en-US" altLang="zh-TW" sz="3200" dirty="0">
                <a:latin typeface="微軟正黑體" panose="020B0604030504040204" pitchFamily="34" charset="-120"/>
                <a:ea typeface="微軟正黑體" panose="020B0604030504040204" pitchFamily="34" charset="-120"/>
              </a:rPr>
              <a:t/>
            </a:r>
            <a:br>
              <a:rPr lang="en-US" altLang="zh-TW" sz="3200" dirty="0">
                <a:latin typeface="微軟正黑體" panose="020B0604030504040204" pitchFamily="34" charset="-120"/>
                <a:ea typeface="微軟正黑體" panose="020B0604030504040204" pitchFamily="34" charset="-120"/>
              </a:rPr>
            </a:br>
            <a:r>
              <a:rPr lang="zh-TW" altLang="en-US" sz="2400" dirty="0">
                <a:latin typeface="微軟正黑體" panose="020B0604030504040204" pitchFamily="34" charset="-120"/>
                <a:ea typeface="微軟正黑體" panose="020B0604030504040204" pitchFamily="34" charset="-120"/>
              </a:rPr>
              <a:t>本公司主要業務為下列各項產品與衍生物之製造與銷售：烷基苯</a:t>
            </a:r>
            <a:r>
              <a:rPr lang="en-US" altLang="zh-TW" sz="2400" dirty="0">
                <a:latin typeface="微軟正黑體" panose="020B0604030504040204" pitchFamily="34" charset="-120"/>
                <a:ea typeface="微軟正黑體" panose="020B0604030504040204" pitchFamily="34" charset="-120"/>
              </a:rPr>
              <a:t>(Alkyl Benzene)</a:t>
            </a:r>
            <a:r>
              <a:rPr lang="zh-TW" altLang="en-US" sz="2400" dirty="0">
                <a:latin typeface="微軟正黑體" panose="020B0604030504040204" pitchFamily="34" charset="-120"/>
                <a:ea typeface="微軟正黑體" panose="020B0604030504040204" pitchFamily="34" charset="-120"/>
              </a:rPr>
              <a:t>、烷基酚</a:t>
            </a:r>
            <a:r>
              <a:rPr lang="en-US" altLang="zh-TW" sz="2400" dirty="0">
                <a:latin typeface="微軟正黑體" panose="020B0604030504040204" pitchFamily="34" charset="-120"/>
                <a:ea typeface="微軟正黑體" panose="020B0604030504040204" pitchFamily="34" charset="-120"/>
              </a:rPr>
              <a:t>(Alkyl Phenol)</a:t>
            </a:r>
            <a:r>
              <a:rPr lang="zh-TW" altLang="en-US" sz="2400" dirty="0">
                <a:latin typeface="微軟正黑體" panose="020B0604030504040204" pitchFamily="34" charset="-120"/>
                <a:ea typeface="微軟正黑體" panose="020B0604030504040204" pitchFamily="34" charset="-120"/>
              </a:rPr>
              <a:t>、烷基苯磺酸</a:t>
            </a:r>
            <a:r>
              <a:rPr lang="en-US" altLang="zh-TW" sz="2400" dirty="0">
                <a:latin typeface="微軟正黑體" panose="020B0604030504040204" pitchFamily="34" charset="-120"/>
                <a:ea typeface="微軟正黑體" panose="020B0604030504040204" pitchFamily="34" charset="-120"/>
              </a:rPr>
              <a:t>(Alkyl Benzene Sulfonic Acid)</a:t>
            </a:r>
            <a:r>
              <a:rPr lang="zh-TW" altLang="en-US" sz="2400" dirty="0">
                <a:latin typeface="微軟正黑體" panose="020B0604030504040204" pitchFamily="34" charset="-120"/>
                <a:ea typeface="微軟正黑體" panose="020B0604030504040204" pitchFamily="34" charset="-120"/>
              </a:rPr>
              <a:t> 以及石油樹脂 </a:t>
            </a:r>
            <a:r>
              <a:rPr lang="en-US" altLang="zh-TW" sz="2400" dirty="0">
                <a:latin typeface="微軟正黑體" panose="020B0604030504040204" pitchFamily="34" charset="-120"/>
                <a:ea typeface="微軟正黑體" panose="020B0604030504040204" pitchFamily="34" charset="-120"/>
              </a:rPr>
              <a:t>(Hydrocarbon Resin)</a:t>
            </a:r>
            <a:r>
              <a:rPr lang="zh-TW" altLang="en-US" sz="2400" dirty="0">
                <a:latin typeface="微軟正黑體" panose="020B0604030504040204" pitchFamily="34" charset="-120"/>
                <a:ea typeface="微軟正黑體" panose="020B0604030504040204" pitchFamily="34" charset="-120"/>
              </a:rPr>
              <a:t>。</a:t>
            </a:r>
          </a:p>
        </p:txBody>
      </p:sp>
      <p:graphicFrame>
        <p:nvGraphicFramePr>
          <p:cNvPr id="4" name="表格 3"/>
          <p:cNvGraphicFramePr>
            <a:graphicFrameLocks noGrp="1"/>
          </p:cNvGraphicFramePr>
          <p:nvPr>
            <p:extLst>
              <p:ext uri="{D42A27DB-BD31-4B8C-83A1-F6EECF244321}">
                <p14:modId xmlns:p14="http://schemas.microsoft.com/office/powerpoint/2010/main" xmlns="" val="1512221851"/>
              </p:ext>
            </p:extLst>
          </p:nvPr>
        </p:nvGraphicFramePr>
        <p:xfrm>
          <a:off x="1768981" y="3206492"/>
          <a:ext cx="9735630" cy="3114040"/>
        </p:xfrm>
        <a:graphic>
          <a:graphicData uri="http://schemas.openxmlformats.org/drawingml/2006/table">
            <a:tbl>
              <a:tblPr firstRow="1" bandRow="1">
                <a:tableStyleId>{5C22544A-7EE6-4342-B048-85BDC9FD1C3A}</a:tableStyleId>
              </a:tblPr>
              <a:tblGrid>
                <a:gridCol w="1947126">
                  <a:extLst>
                    <a:ext uri="{9D8B030D-6E8A-4147-A177-3AD203B41FA5}">
                      <a16:colId xmlns:a16="http://schemas.microsoft.com/office/drawing/2014/main" xmlns="" val="20000"/>
                    </a:ext>
                  </a:extLst>
                </a:gridCol>
                <a:gridCol w="1947126">
                  <a:extLst>
                    <a:ext uri="{9D8B030D-6E8A-4147-A177-3AD203B41FA5}">
                      <a16:colId xmlns:a16="http://schemas.microsoft.com/office/drawing/2014/main" xmlns="" val="20001"/>
                    </a:ext>
                  </a:extLst>
                </a:gridCol>
                <a:gridCol w="1947126">
                  <a:extLst>
                    <a:ext uri="{9D8B030D-6E8A-4147-A177-3AD203B41FA5}">
                      <a16:colId xmlns:a16="http://schemas.microsoft.com/office/drawing/2014/main" xmlns="" val="20002"/>
                    </a:ext>
                  </a:extLst>
                </a:gridCol>
                <a:gridCol w="1947126">
                  <a:extLst>
                    <a:ext uri="{9D8B030D-6E8A-4147-A177-3AD203B41FA5}">
                      <a16:colId xmlns:a16="http://schemas.microsoft.com/office/drawing/2014/main" xmlns="" val="20003"/>
                    </a:ext>
                  </a:extLst>
                </a:gridCol>
                <a:gridCol w="1947126">
                  <a:extLst>
                    <a:ext uri="{9D8B030D-6E8A-4147-A177-3AD203B41FA5}">
                      <a16:colId xmlns:a16="http://schemas.microsoft.com/office/drawing/2014/main" xmlns="" val="20004"/>
                    </a:ext>
                  </a:extLst>
                </a:gridCol>
              </a:tblGrid>
              <a:tr h="370840">
                <a:tc>
                  <a:txBody>
                    <a:bodyPr/>
                    <a:lstStyle/>
                    <a:p>
                      <a:pPr algn="ctr"/>
                      <a:r>
                        <a:rPr lang="zh-TW" altLang="en-US" sz="2400" dirty="0">
                          <a:latin typeface="+mj-ea"/>
                          <a:ea typeface="+mj-ea"/>
                        </a:rPr>
                        <a:t>年度</a:t>
                      </a:r>
                    </a:p>
                  </a:txBody>
                  <a:tcPr/>
                </a:tc>
                <a:tc gridSpan="2">
                  <a:txBody>
                    <a:bodyPr/>
                    <a:lstStyle/>
                    <a:p>
                      <a:pPr algn="ctr"/>
                      <a:r>
                        <a:rPr lang="en-US" altLang="zh-TW" sz="2400" dirty="0">
                          <a:latin typeface="+mj-ea"/>
                          <a:ea typeface="+mj-ea"/>
                        </a:rPr>
                        <a:t>106 </a:t>
                      </a:r>
                      <a:r>
                        <a:rPr lang="zh-TW" altLang="en-US" sz="2400" dirty="0">
                          <a:latin typeface="+mj-ea"/>
                          <a:ea typeface="+mj-ea"/>
                        </a:rPr>
                        <a:t>年度</a:t>
                      </a:r>
                    </a:p>
                  </a:txBody>
                  <a:tcPr/>
                </a:tc>
                <a:tc hMerge="1">
                  <a:txBody>
                    <a:bodyPr/>
                    <a:lstStyle/>
                    <a:p>
                      <a:endParaRPr lang="zh-TW" altLang="en-US" dirty="0"/>
                    </a:p>
                  </a:txBody>
                  <a:tcPr/>
                </a:tc>
                <a:tc gridSpan="2">
                  <a:txBody>
                    <a:bodyPr/>
                    <a:lstStyle/>
                    <a:p>
                      <a:pPr algn="ctr"/>
                      <a:r>
                        <a:rPr lang="en-US" altLang="zh-TW" sz="2400" dirty="0">
                          <a:latin typeface="+mj-ea"/>
                          <a:ea typeface="+mj-ea"/>
                        </a:rPr>
                        <a:t>105</a:t>
                      </a:r>
                      <a:r>
                        <a:rPr lang="zh-TW" altLang="en-US" sz="2400" dirty="0">
                          <a:latin typeface="+mj-ea"/>
                          <a:ea typeface="+mj-ea"/>
                        </a:rPr>
                        <a:t> 年度</a:t>
                      </a:r>
                    </a:p>
                  </a:txBody>
                  <a:tcPr/>
                </a:tc>
                <a:tc hMerge="1">
                  <a:txBody>
                    <a:bodyPr/>
                    <a:lstStyle/>
                    <a:p>
                      <a:endParaRPr lang="zh-TW" altLang="en-US" dirty="0"/>
                    </a:p>
                  </a:txBody>
                  <a:tcPr/>
                </a:tc>
                <a:extLst>
                  <a:ext uri="{0D108BD9-81ED-4DB2-BD59-A6C34878D82A}">
                    <a16:rowId xmlns:a16="http://schemas.microsoft.com/office/drawing/2014/main" xmlns="" val="10000"/>
                  </a:ext>
                </a:extLst>
              </a:tr>
              <a:tr h="370840">
                <a:tc>
                  <a:txBody>
                    <a:bodyPr/>
                    <a:lstStyle/>
                    <a:p>
                      <a:pPr algn="ctr"/>
                      <a:r>
                        <a:rPr lang="zh-TW" altLang="en-US" sz="2400" dirty="0">
                          <a:latin typeface="+mj-ea"/>
                          <a:ea typeface="+mj-ea"/>
                        </a:rPr>
                        <a:t>項目</a:t>
                      </a:r>
                    </a:p>
                  </a:txBody>
                  <a:tcPr/>
                </a:tc>
                <a:tc>
                  <a:txBody>
                    <a:bodyPr/>
                    <a:lstStyle/>
                    <a:p>
                      <a:pPr algn="ctr"/>
                      <a:r>
                        <a:rPr lang="zh-TW" altLang="en-US" sz="2400" dirty="0">
                          <a:latin typeface="+mj-ea"/>
                          <a:ea typeface="+mj-ea"/>
                        </a:rPr>
                        <a:t>金額</a:t>
                      </a:r>
                    </a:p>
                  </a:txBody>
                  <a:tcPr/>
                </a:tc>
                <a:tc>
                  <a:txBody>
                    <a:bodyPr/>
                    <a:lstStyle/>
                    <a:p>
                      <a:pPr algn="ctr"/>
                      <a:r>
                        <a:rPr lang="zh-TW" altLang="en-US" sz="2400" dirty="0">
                          <a:latin typeface="+mj-ea"/>
                          <a:ea typeface="+mj-ea"/>
                        </a:rPr>
                        <a:t>比例 </a:t>
                      </a:r>
                      <a:r>
                        <a:rPr lang="en-US" altLang="zh-TW" sz="2400" dirty="0">
                          <a:latin typeface="+mj-ea"/>
                          <a:ea typeface="+mj-ea"/>
                        </a:rPr>
                        <a:t>(%)</a:t>
                      </a:r>
                      <a:endParaRPr lang="zh-TW" altLang="en-US" sz="2400" dirty="0">
                        <a:latin typeface="+mj-ea"/>
                        <a:ea typeface="+mj-ea"/>
                      </a:endParaRPr>
                    </a:p>
                  </a:txBody>
                  <a:tcPr/>
                </a:tc>
                <a:tc>
                  <a:txBody>
                    <a:bodyPr/>
                    <a:lstStyle/>
                    <a:p>
                      <a:pPr algn="ctr"/>
                      <a:r>
                        <a:rPr lang="zh-TW" altLang="en-US" sz="2400" dirty="0">
                          <a:latin typeface="+mj-ea"/>
                          <a:ea typeface="+mj-ea"/>
                        </a:rPr>
                        <a:t>金額</a:t>
                      </a:r>
                    </a:p>
                  </a:txBody>
                  <a:tcPr/>
                </a:tc>
                <a:tc>
                  <a:txBody>
                    <a:bodyPr/>
                    <a:lstStyle/>
                    <a:p>
                      <a:pPr algn="ctr"/>
                      <a:r>
                        <a:rPr lang="zh-TW" altLang="en-US" sz="2400" dirty="0">
                          <a:latin typeface="+mj-ea"/>
                          <a:ea typeface="+mj-ea"/>
                        </a:rPr>
                        <a:t>比例 </a:t>
                      </a:r>
                      <a:r>
                        <a:rPr lang="en-US" altLang="zh-TW" sz="2400" dirty="0">
                          <a:latin typeface="+mj-ea"/>
                          <a:ea typeface="+mj-ea"/>
                        </a:rPr>
                        <a:t>(%)</a:t>
                      </a:r>
                      <a:endParaRPr lang="zh-TW" altLang="en-US" sz="2400" dirty="0">
                        <a:latin typeface="+mj-ea"/>
                        <a:ea typeface="+mj-ea"/>
                      </a:endParaRPr>
                    </a:p>
                  </a:txBody>
                  <a:tcPr/>
                </a:tc>
                <a:extLst>
                  <a:ext uri="{0D108BD9-81ED-4DB2-BD59-A6C34878D82A}">
                    <a16:rowId xmlns:a16="http://schemas.microsoft.com/office/drawing/2014/main" xmlns="" val="10001"/>
                  </a:ext>
                </a:extLst>
              </a:tr>
              <a:tr h="370840">
                <a:tc>
                  <a:txBody>
                    <a:bodyPr/>
                    <a:lstStyle/>
                    <a:p>
                      <a:r>
                        <a:rPr lang="zh-TW" altLang="en-US" sz="2400" dirty="0">
                          <a:latin typeface="+mj-ea"/>
                          <a:ea typeface="+mj-ea"/>
                        </a:rPr>
                        <a:t>烷化部門</a:t>
                      </a:r>
                    </a:p>
                  </a:txBody>
                  <a:tcPr/>
                </a:tc>
                <a:tc>
                  <a:txBody>
                    <a:bodyPr/>
                    <a:lstStyle/>
                    <a:p>
                      <a:pPr algn="r"/>
                      <a:r>
                        <a:rPr lang="en-US" altLang="zh-TW" sz="2400" dirty="0">
                          <a:latin typeface="+mj-ea"/>
                          <a:ea typeface="+mj-ea"/>
                        </a:rPr>
                        <a:t>5,753,804</a:t>
                      </a:r>
                      <a:endParaRPr lang="zh-TW" altLang="en-US" sz="2400" dirty="0">
                        <a:latin typeface="+mj-ea"/>
                        <a:ea typeface="+mj-ea"/>
                      </a:endParaRPr>
                    </a:p>
                  </a:txBody>
                  <a:tcPr/>
                </a:tc>
                <a:tc>
                  <a:txBody>
                    <a:bodyPr/>
                    <a:lstStyle/>
                    <a:p>
                      <a:pPr algn="r"/>
                      <a:r>
                        <a:rPr lang="en-US" altLang="zh-TW" sz="2400" dirty="0">
                          <a:latin typeface="+mj-ea"/>
                          <a:ea typeface="+mj-ea"/>
                        </a:rPr>
                        <a:t>65.48</a:t>
                      </a:r>
                      <a:endParaRPr lang="zh-TW" altLang="en-US" sz="2400" dirty="0">
                        <a:latin typeface="+mj-ea"/>
                        <a:ea typeface="+mj-ea"/>
                      </a:endParaRPr>
                    </a:p>
                  </a:txBody>
                  <a:tcPr/>
                </a:tc>
                <a:tc>
                  <a:txBody>
                    <a:bodyPr/>
                    <a:lstStyle/>
                    <a:p>
                      <a:pPr algn="r"/>
                      <a:r>
                        <a:rPr lang="en-US" altLang="zh-TW" sz="2400" dirty="0">
                          <a:latin typeface="+mj-ea"/>
                          <a:ea typeface="+mj-ea"/>
                        </a:rPr>
                        <a:t>5,623,045</a:t>
                      </a:r>
                      <a:endParaRPr lang="zh-TW" altLang="en-US" sz="2400" dirty="0">
                        <a:latin typeface="+mj-ea"/>
                        <a:ea typeface="+mj-ea"/>
                      </a:endParaRPr>
                    </a:p>
                  </a:txBody>
                  <a:tcPr/>
                </a:tc>
                <a:tc>
                  <a:txBody>
                    <a:bodyPr/>
                    <a:lstStyle/>
                    <a:p>
                      <a:pPr algn="r"/>
                      <a:r>
                        <a:rPr lang="en-US" altLang="zh-TW" sz="2400" dirty="0">
                          <a:latin typeface="+mj-ea"/>
                          <a:ea typeface="+mj-ea"/>
                        </a:rPr>
                        <a:t>65.58</a:t>
                      </a:r>
                      <a:endParaRPr lang="zh-TW" altLang="en-US" sz="2400" dirty="0">
                        <a:latin typeface="+mj-ea"/>
                        <a:ea typeface="+mj-ea"/>
                      </a:endParaRPr>
                    </a:p>
                  </a:txBody>
                  <a:tcPr/>
                </a:tc>
                <a:extLst>
                  <a:ext uri="{0D108BD9-81ED-4DB2-BD59-A6C34878D82A}">
                    <a16:rowId xmlns:a16="http://schemas.microsoft.com/office/drawing/2014/main" xmlns="" val="10002"/>
                  </a:ext>
                </a:extLst>
              </a:tr>
              <a:tr h="370840">
                <a:tc>
                  <a:txBody>
                    <a:bodyPr/>
                    <a:lstStyle/>
                    <a:p>
                      <a:r>
                        <a:rPr lang="zh-TW" altLang="en-US" sz="2400" dirty="0">
                          <a:latin typeface="+mj-ea"/>
                          <a:ea typeface="+mj-ea"/>
                        </a:rPr>
                        <a:t>樹脂部門</a:t>
                      </a:r>
                    </a:p>
                  </a:txBody>
                  <a:tcPr/>
                </a:tc>
                <a:tc>
                  <a:txBody>
                    <a:bodyPr/>
                    <a:lstStyle/>
                    <a:p>
                      <a:pPr algn="r"/>
                      <a:r>
                        <a:rPr lang="en-US" altLang="zh-TW" sz="2400" dirty="0">
                          <a:latin typeface="+mj-ea"/>
                          <a:ea typeface="+mj-ea"/>
                        </a:rPr>
                        <a:t>2,693,769</a:t>
                      </a:r>
                      <a:endParaRPr lang="zh-TW" altLang="en-US" sz="2400" dirty="0">
                        <a:latin typeface="+mj-ea"/>
                        <a:ea typeface="+mj-ea"/>
                      </a:endParaRPr>
                    </a:p>
                  </a:txBody>
                  <a:tcPr/>
                </a:tc>
                <a:tc>
                  <a:txBody>
                    <a:bodyPr/>
                    <a:lstStyle/>
                    <a:p>
                      <a:pPr algn="r"/>
                      <a:r>
                        <a:rPr lang="en-US" altLang="zh-TW" sz="2400" dirty="0">
                          <a:latin typeface="+mj-ea"/>
                          <a:ea typeface="+mj-ea"/>
                        </a:rPr>
                        <a:t>30.65</a:t>
                      </a:r>
                      <a:endParaRPr lang="zh-TW" altLang="en-US" sz="2400" dirty="0">
                        <a:latin typeface="+mj-ea"/>
                        <a:ea typeface="+mj-ea"/>
                      </a:endParaRPr>
                    </a:p>
                  </a:txBody>
                  <a:tcPr/>
                </a:tc>
                <a:tc>
                  <a:txBody>
                    <a:bodyPr/>
                    <a:lstStyle/>
                    <a:p>
                      <a:pPr algn="r"/>
                      <a:r>
                        <a:rPr lang="en-US" altLang="zh-TW" sz="2400" dirty="0">
                          <a:latin typeface="+mj-ea"/>
                          <a:ea typeface="+mj-ea"/>
                        </a:rPr>
                        <a:t>2,625,007</a:t>
                      </a:r>
                      <a:endParaRPr lang="zh-TW" altLang="en-US" sz="2400" dirty="0">
                        <a:latin typeface="+mj-ea"/>
                        <a:ea typeface="+mj-ea"/>
                      </a:endParaRPr>
                    </a:p>
                  </a:txBody>
                  <a:tcPr/>
                </a:tc>
                <a:tc>
                  <a:txBody>
                    <a:bodyPr/>
                    <a:lstStyle/>
                    <a:p>
                      <a:pPr algn="r"/>
                      <a:r>
                        <a:rPr lang="en-US" altLang="zh-TW" sz="2400" dirty="0">
                          <a:latin typeface="+mj-ea"/>
                          <a:ea typeface="+mj-ea"/>
                        </a:rPr>
                        <a:t>30.61</a:t>
                      </a:r>
                      <a:endParaRPr lang="zh-TW" altLang="en-US" sz="2400" dirty="0">
                        <a:latin typeface="+mj-ea"/>
                        <a:ea typeface="+mj-ea"/>
                      </a:endParaRPr>
                    </a:p>
                  </a:txBody>
                  <a:tcPr/>
                </a:tc>
                <a:extLst>
                  <a:ext uri="{0D108BD9-81ED-4DB2-BD59-A6C34878D82A}">
                    <a16:rowId xmlns:a16="http://schemas.microsoft.com/office/drawing/2014/main" xmlns="" val="10003"/>
                  </a:ext>
                </a:extLst>
              </a:tr>
              <a:tr h="370840">
                <a:tc>
                  <a:txBody>
                    <a:bodyPr/>
                    <a:lstStyle/>
                    <a:p>
                      <a:r>
                        <a:rPr lang="zh-TW" altLang="en-US" sz="2400" dirty="0">
                          <a:latin typeface="+mj-ea"/>
                          <a:ea typeface="+mj-ea"/>
                        </a:rPr>
                        <a:t>農業及其他</a:t>
                      </a:r>
                    </a:p>
                  </a:txBody>
                  <a:tcPr/>
                </a:tc>
                <a:tc>
                  <a:txBody>
                    <a:bodyPr/>
                    <a:lstStyle/>
                    <a:p>
                      <a:pPr algn="r"/>
                      <a:r>
                        <a:rPr lang="en-US" altLang="zh-TW" sz="2400" dirty="0">
                          <a:latin typeface="+mj-ea"/>
                          <a:ea typeface="+mj-ea"/>
                        </a:rPr>
                        <a:t>340,207</a:t>
                      </a:r>
                      <a:endParaRPr lang="zh-TW" altLang="en-US" sz="2400" dirty="0">
                        <a:latin typeface="+mj-ea"/>
                        <a:ea typeface="+mj-ea"/>
                      </a:endParaRPr>
                    </a:p>
                  </a:txBody>
                  <a:tcPr/>
                </a:tc>
                <a:tc>
                  <a:txBody>
                    <a:bodyPr/>
                    <a:lstStyle/>
                    <a:p>
                      <a:pPr algn="r"/>
                      <a:r>
                        <a:rPr lang="en-US" altLang="zh-TW" sz="2400" dirty="0">
                          <a:latin typeface="+mj-ea"/>
                          <a:ea typeface="+mj-ea"/>
                        </a:rPr>
                        <a:t>3.87</a:t>
                      </a:r>
                      <a:endParaRPr lang="zh-TW" altLang="en-US" sz="2400" dirty="0">
                        <a:latin typeface="+mj-ea"/>
                        <a:ea typeface="+mj-ea"/>
                      </a:endParaRPr>
                    </a:p>
                  </a:txBody>
                  <a:tcPr/>
                </a:tc>
                <a:tc>
                  <a:txBody>
                    <a:bodyPr/>
                    <a:lstStyle/>
                    <a:p>
                      <a:pPr algn="r"/>
                      <a:r>
                        <a:rPr lang="en-US" altLang="zh-TW" sz="2400" dirty="0">
                          <a:latin typeface="+mj-ea"/>
                          <a:ea typeface="+mj-ea"/>
                        </a:rPr>
                        <a:t>326,368</a:t>
                      </a:r>
                      <a:endParaRPr lang="zh-TW" altLang="en-US" sz="2400" dirty="0">
                        <a:latin typeface="+mj-ea"/>
                        <a:ea typeface="+mj-ea"/>
                      </a:endParaRPr>
                    </a:p>
                  </a:txBody>
                  <a:tcPr/>
                </a:tc>
                <a:tc>
                  <a:txBody>
                    <a:bodyPr/>
                    <a:lstStyle/>
                    <a:p>
                      <a:pPr algn="r"/>
                      <a:r>
                        <a:rPr lang="en-US" altLang="zh-TW" sz="2400" dirty="0">
                          <a:latin typeface="+mj-ea"/>
                          <a:ea typeface="+mj-ea"/>
                        </a:rPr>
                        <a:t>3.81</a:t>
                      </a:r>
                      <a:endParaRPr lang="zh-TW" altLang="en-US" sz="2400" dirty="0">
                        <a:latin typeface="+mj-ea"/>
                        <a:ea typeface="+mj-ea"/>
                      </a:endParaRPr>
                    </a:p>
                  </a:txBody>
                  <a:tcPr/>
                </a:tc>
                <a:extLst>
                  <a:ext uri="{0D108BD9-81ED-4DB2-BD59-A6C34878D82A}">
                    <a16:rowId xmlns:a16="http://schemas.microsoft.com/office/drawing/2014/main" xmlns="" val="10004"/>
                  </a:ext>
                </a:extLst>
              </a:tr>
              <a:tr h="370840">
                <a:tc>
                  <a:txBody>
                    <a:bodyPr/>
                    <a:lstStyle/>
                    <a:p>
                      <a:r>
                        <a:rPr lang="zh-TW" altLang="en-US" sz="2400" dirty="0">
                          <a:latin typeface="+mj-ea"/>
                          <a:ea typeface="+mj-ea"/>
                        </a:rPr>
                        <a:t>合計</a:t>
                      </a:r>
                    </a:p>
                  </a:txBody>
                  <a:tcPr/>
                </a:tc>
                <a:tc>
                  <a:txBody>
                    <a:bodyPr/>
                    <a:lstStyle/>
                    <a:p>
                      <a:pPr algn="r"/>
                      <a:r>
                        <a:rPr lang="en-US" altLang="zh-TW" sz="2400" dirty="0">
                          <a:latin typeface="+mj-ea"/>
                          <a:ea typeface="+mj-ea"/>
                        </a:rPr>
                        <a:t>8,787,780</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tc>
                  <a:txBody>
                    <a:bodyPr/>
                    <a:lstStyle/>
                    <a:p>
                      <a:pPr algn="r"/>
                      <a:r>
                        <a:rPr lang="en-US" altLang="zh-TW" sz="2400" dirty="0">
                          <a:latin typeface="+mj-ea"/>
                          <a:ea typeface="+mj-ea"/>
                        </a:rPr>
                        <a:t>8,574,420</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extLst>
                  <a:ext uri="{0D108BD9-81ED-4DB2-BD59-A6C34878D82A}">
                    <a16:rowId xmlns:a16="http://schemas.microsoft.com/office/drawing/2014/main" xmlns="" val="10005"/>
                  </a:ext>
                </a:extLst>
              </a:tr>
              <a:tr h="370840">
                <a:tc gridSpan="5">
                  <a:txBody>
                    <a:bodyPr/>
                    <a:lstStyle/>
                    <a:p>
                      <a:r>
                        <a:rPr lang="zh-TW" altLang="en-US" dirty="0">
                          <a:latin typeface="+mj-ea"/>
                          <a:ea typeface="+mj-ea"/>
                        </a:rPr>
                        <a:t>單位：新台幣仟元</a:t>
                      </a: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xmlns="" val="15907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77361" y="665440"/>
            <a:ext cx="8915399" cy="971372"/>
          </a:xfrm>
        </p:spPr>
        <p:txBody>
          <a:bodyPr>
            <a:normAutofit/>
          </a:bodyPr>
          <a:lstStyle/>
          <a:p>
            <a:pPr marL="514350" indent="-514350">
              <a:buFont typeface="Arial" panose="020B0604020202020204" pitchFamily="34" charset="0"/>
              <a:buChar char="•"/>
            </a:pPr>
            <a:r>
              <a:rPr lang="zh-TW" altLang="en-US" sz="3200" b="1" dirty="0">
                <a:latin typeface="微軟正黑體" panose="020B0604030504040204" pitchFamily="34" charset="-120"/>
                <a:ea typeface="微軟正黑體" panose="020B0604030504040204" pitchFamily="34" charset="-120"/>
              </a:rPr>
              <a:t>公司目前之商品項目</a:t>
            </a:r>
          </a:p>
        </p:txBody>
      </p:sp>
      <p:sp>
        <p:nvSpPr>
          <p:cNvPr id="5" name="文字方塊 4"/>
          <p:cNvSpPr txBox="1"/>
          <p:nvPr/>
        </p:nvSpPr>
        <p:spPr>
          <a:xfrm>
            <a:off x="1606610" y="1592394"/>
            <a:ext cx="10306227" cy="4524315"/>
          </a:xfrm>
          <a:prstGeom prst="rect">
            <a:avLst/>
          </a:prstGeom>
          <a:noFill/>
        </p:spPr>
        <p:txBody>
          <a:bodyPr wrap="square" rtlCol="0">
            <a:spAutoFit/>
          </a:bodyPr>
          <a:lstStyle/>
          <a:p>
            <a:pPr marL="342900" indent="-342900">
              <a:buFont typeface="+mj-lt"/>
              <a:buAutoNum type="arabicPeriod"/>
            </a:pPr>
            <a:r>
              <a:rPr lang="zh-TW" altLang="en-US" sz="2400" b="1" dirty="0">
                <a:latin typeface="微軟正黑體" panose="020B0604030504040204" pitchFamily="34" charset="-120"/>
                <a:ea typeface="微軟正黑體" panose="020B0604030504040204" pitchFamily="34" charset="-120"/>
              </a:rPr>
              <a:t>烷基苯：</a:t>
            </a:r>
            <a:r>
              <a:rPr lang="zh-TW" altLang="en-US" sz="2400" dirty="0">
                <a:latin typeface="微軟正黑體" panose="020B0604030504040204" pitchFamily="34" charset="-120"/>
                <a:ea typeface="微軟正黑體" panose="020B0604030504040204" pitchFamily="34" charset="-120"/>
              </a:rPr>
              <a:t>為民生化學用品中家用洗衣粉、清潔劑之必需上游原料。</a:t>
            </a: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r>
              <a:rPr lang="zh-TW" altLang="en-US" sz="2400" b="1" dirty="0">
                <a:latin typeface="微軟正黑體" panose="020B0604030504040204" pitchFamily="34" charset="-120"/>
                <a:ea typeface="微軟正黑體" panose="020B0604030504040204" pitchFamily="34" charset="-120"/>
              </a:rPr>
              <a:t>烷基苯磺酸：</a:t>
            </a:r>
            <a:r>
              <a:rPr lang="zh-TW" altLang="en-US" sz="2400" dirty="0">
                <a:latin typeface="微軟正黑體" panose="020B0604030504040204" pitchFamily="34" charset="-120"/>
                <a:ea typeface="微軟正黑體" panose="020B0604030504040204" pitchFamily="34" charset="-120"/>
              </a:rPr>
              <a:t>烷基苯經加工後成為去污劑主成分，廣泛應用於洗衣粉、洗衣精和家庭清潔劑等家用清潔護理領域。</a:t>
            </a: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r>
              <a:rPr lang="zh-TW" altLang="en-US" sz="2400" b="1" dirty="0">
                <a:latin typeface="微軟正黑體" panose="020B0604030504040204" pitchFamily="34" charset="-120"/>
                <a:ea typeface="微軟正黑體" panose="020B0604030504040204" pitchFamily="34" charset="-120"/>
              </a:rPr>
              <a:t>烷基酚：</a:t>
            </a:r>
            <a:r>
              <a:rPr lang="zh-TW" altLang="en-US" sz="2400" dirty="0">
                <a:latin typeface="微軟正黑體" panose="020B0604030504040204" pitchFamily="34" charset="-120"/>
                <a:ea typeface="微軟正黑體" panose="020B0604030504040204" pitchFamily="34" charset="-120"/>
              </a:rPr>
              <a:t>為介面活性劑上游原料及潤滑油添加劑原料，主要用於工業用洗滌劑、抗氧化劑、高級印刷油墨樹脂、硬化劑及潤滑油等。</a:t>
            </a: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r>
              <a:rPr lang="en-US" altLang="zh-TW" sz="2400" b="1" dirty="0">
                <a:latin typeface="微軟正黑體" panose="020B0604030504040204" pitchFamily="34" charset="-120"/>
                <a:ea typeface="微軟正黑體" panose="020B0604030504040204" pitchFamily="34" charset="-120"/>
              </a:rPr>
              <a:t>C9</a:t>
            </a:r>
            <a:r>
              <a:rPr lang="zh-TW" altLang="en-US" sz="2400" b="1" dirty="0">
                <a:latin typeface="微軟正黑體" panose="020B0604030504040204" pitchFamily="34" charset="-120"/>
                <a:ea typeface="微軟正黑體" panose="020B0604030504040204" pitchFamily="34" charset="-120"/>
              </a:rPr>
              <a:t> 石油樹脂</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氫化石油樹脂：</a:t>
            </a:r>
            <a:r>
              <a:rPr lang="zh-TW" altLang="en-US" sz="2400" dirty="0">
                <a:latin typeface="微軟正黑體" panose="020B0604030504040204" pitchFamily="34" charset="-120"/>
                <a:ea typeface="微軟正黑體" panose="020B0604030504040204" pitchFamily="34" charset="-120"/>
              </a:rPr>
              <a:t>為黏著劑與熱融接著劑上游原料，提供增黏及濕潤效果。</a:t>
            </a: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endParaRPr lang="en-US" altLang="zh-TW" sz="2400" dirty="0">
              <a:latin typeface="微軟正黑體" panose="020B0604030504040204" pitchFamily="34" charset="-120"/>
              <a:ea typeface="微軟正黑體" panose="020B0604030504040204" pitchFamily="34" charset="-120"/>
            </a:endParaRPr>
          </a:p>
          <a:p>
            <a:pPr marL="342900" indent="-342900">
              <a:buFont typeface="+mj-lt"/>
              <a:buAutoNum type="arabicPeriod"/>
            </a:pPr>
            <a:r>
              <a:rPr lang="zh-TW" altLang="en-US" sz="2400" b="1" dirty="0">
                <a:latin typeface="微軟正黑體" panose="020B0604030504040204" pitchFamily="34" charset="-120"/>
                <a:ea typeface="微軟正黑體" panose="020B0604030504040204" pitchFamily="34" charset="-120"/>
              </a:rPr>
              <a:t>其他：</a:t>
            </a:r>
            <a:r>
              <a:rPr lang="zh-TW" altLang="en-US" sz="2400" dirty="0">
                <a:latin typeface="微軟正黑體" panose="020B0604030504040204" pitchFamily="34" charset="-120"/>
                <a:ea typeface="微軟正黑體" panose="020B0604030504040204" pitchFamily="34" charset="-120"/>
              </a:rPr>
              <a:t>主要為銷售農藥產品及糖業貿易等業務。</a:t>
            </a:r>
          </a:p>
        </p:txBody>
      </p:sp>
    </p:spTree>
    <p:extLst>
      <p:ext uri="{BB962C8B-B14F-4D97-AF65-F5344CB8AC3E}">
        <p14:creationId xmlns:p14="http://schemas.microsoft.com/office/powerpoint/2010/main" xmlns="" val="175414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71365" y="528377"/>
            <a:ext cx="9161256" cy="800456"/>
          </a:xfrm>
        </p:spPr>
        <p:txBody>
          <a:bodyPr>
            <a:normAutofit/>
          </a:bodyPr>
          <a:lstStyle/>
          <a:p>
            <a:pPr marL="457200" indent="-457200">
              <a:buFont typeface="Arial" panose="020B0604020202020204" pitchFamily="34" charset="0"/>
              <a:buChar char="•"/>
            </a:pPr>
            <a:r>
              <a:rPr lang="zh-TW" altLang="en-US" sz="3200" b="1" dirty="0">
                <a:latin typeface="微軟正黑體" panose="020B0604030504040204" pitchFamily="34" charset="-120"/>
                <a:ea typeface="微軟正黑體" panose="020B0604030504040204" pitchFamily="34" charset="-120"/>
              </a:rPr>
              <a:t>市場分析</a:t>
            </a:r>
          </a:p>
        </p:txBody>
      </p:sp>
      <p:sp>
        <p:nvSpPr>
          <p:cNvPr id="3" name="文字版面配置區 2"/>
          <p:cNvSpPr>
            <a:spLocks noGrp="1"/>
          </p:cNvSpPr>
          <p:nvPr>
            <p:ph type="body" idx="1"/>
          </p:nvPr>
        </p:nvSpPr>
        <p:spPr>
          <a:xfrm>
            <a:off x="1871364" y="1084279"/>
            <a:ext cx="9238170" cy="867434"/>
          </a:xfrm>
        </p:spPr>
        <p:txBody>
          <a:bodyPr>
            <a:normAutofit/>
          </a:bodyPr>
          <a:lstStyle/>
          <a:p>
            <a:r>
              <a:rPr lang="zh-TW" altLang="en-US" sz="2600" dirty="0">
                <a:latin typeface="微軟正黑體" panose="020B0604030504040204" pitchFamily="34" charset="-120"/>
                <a:ea typeface="微軟正黑體" panose="020B0604030504040204" pitchFamily="34" charset="-120"/>
              </a:rPr>
              <a:t>主要產品之銷售地區</a:t>
            </a:r>
            <a:endParaRPr lang="en-US" altLang="zh-TW" sz="2600" dirty="0">
              <a:latin typeface="微軟正黑體" panose="020B0604030504040204" pitchFamily="34" charset="-120"/>
              <a:ea typeface="微軟正黑體" panose="020B0604030504040204" pitchFamily="34" charset="-120"/>
            </a:endParaRPr>
          </a:p>
          <a:p>
            <a:pPr algn="r"/>
            <a:r>
              <a:rPr lang="zh-TW" altLang="en-US" sz="1900" dirty="0">
                <a:latin typeface="微軟正黑體" panose="020B0604030504040204" pitchFamily="34" charset="-120"/>
                <a:ea typeface="微軟正黑體" panose="020B0604030504040204" pitchFamily="34" charset="-120"/>
              </a:rPr>
              <a:t>單位：新臺幣仟元</a:t>
            </a:r>
          </a:p>
        </p:txBody>
      </p:sp>
      <p:graphicFrame>
        <p:nvGraphicFramePr>
          <p:cNvPr id="4" name="表格 3">
            <a:extLst>
              <a:ext uri="{FF2B5EF4-FFF2-40B4-BE49-F238E27FC236}">
                <a16:creationId xmlns:a16="http://schemas.microsoft.com/office/drawing/2014/main" xmlns="" id="{AA1A8A71-2EBD-4B1D-97D3-C6B4F90D2495}"/>
              </a:ext>
            </a:extLst>
          </p:cNvPr>
          <p:cNvGraphicFramePr>
            <a:graphicFrameLocks noGrp="1"/>
          </p:cNvGraphicFramePr>
          <p:nvPr>
            <p:extLst>
              <p:ext uri="{D42A27DB-BD31-4B8C-83A1-F6EECF244321}">
                <p14:modId xmlns:p14="http://schemas.microsoft.com/office/powerpoint/2010/main" xmlns="" val="2759471727"/>
              </p:ext>
            </p:extLst>
          </p:nvPr>
        </p:nvGraphicFramePr>
        <p:xfrm>
          <a:off x="1988327" y="1935163"/>
          <a:ext cx="9016376" cy="4394464"/>
        </p:xfrm>
        <a:graphic>
          <a:graphicData uri="http://schemas.openxmlformats.org/drawingml/2006/table">
            <a:tbl>
              <a:tblPr/>
              <a:tblGrid>
                <a:gridCol w="1254608">
                  <a:extLst>
                    <a:ext uri="{9D8B030D-6E8A-4147-A177-3AD203B41FA5}">
                      <a16:colId xmlns:a16="http://schemas.microsoft.com/office/drawing/2014/main" xmlns="" val="2282037503"/>
                    </a:ext>
                  </a:extLst>
                </a:gridCol>
                <a:gridCol w="1808184">
                  <a:extLst>
                    <a:ext uri="{9D8B030D-6E8A-4147-A177-3AD203B41FA5}">
                      <a16:colId xmlns:a16="http://schemas.microsoft.com/office/drawing/2014/main" xmlns="" val="2234486623"/>
                    </a:ext>
                  </a:extLst>
                </a:gridCol>
                <a:gridCol w="1523074">
                  <a:extLst>
                    <a:ext uri="{9D8B030D-6E8A-4147-A177-3AD203B41FA5}">
                      <a16:colId xmlns:a16="http://schemas.microsoft.com/office/drawing/2014/main" xmlns="" val="3562471741"/>
                    </a:ext>
                  </a:extLst>
                </a:gridCol>
                <a:gridCol w="1620174">
                  <a:extLst>
                    <a:ext uri="{9D8B030D-6E8A-4147-A177-3AD203B41FA5}">
                      <a16:colId xmlns:a16="http://schemas.microsoft.com/office/drawing/2014/main" xmlns="" val="3792073670"/>
                    </a:ext>
                  </a:extLst>
                </a:gridCol>
                <a:gridCol w="1620174">
                  <a:extLst>
                    <a:ext uri="{9D8B030D-6E8A-4147-A177-3AD203B41FA5}">
                      <a16:colId xmlns:a16="http://schemas.microsoft.com/office/drawing/2014/main" xmlns="" val="2947797430"/>
                    </a:ext>
                  </a:extLst>
                </a:gridCol>
                <a:gridCol w="1190162">
                  <a:extLst>
                    <a:ext uri="{9D8B030D-6E8A-4147-A177-3AD203B41FA5}">
                      <a16:colId xmlns:a16="http://schemas.microsoft.com/office/drawing/2014/main" xmlns="" val="1477836763"/>
                    </a:ext>
                  </a:extLst>
                </a:gridCol>
              </a:tblGrid>
              <a:tr h="401451">
                <a:tc gridSpan="2">
                  <a:txBody>
                    <a:bodyPr/>
                    <a:lstStyle/>
                    <a:p>
                      <a:pPr algn="ctr" rtl="0" fontAlgn="ctr"/>
                      <a:r>
                        <a:rPr lang="zh-TW" altLang="en-US" sz="2100" b="1" i="0" u="none" strike="noStrike" dirty="0">
                          <a:solidFill>
                            <a:srgbClr val="FFFFFF"/>
                          </a:solidFill>
                          <a:effectLst/>
                          <a:latin typeface="微軟正黑體" panose="020B0604030504040204" pitchFamily="34" charset="-120"/>
                          <a:ea typeface="微軟正黑體" panose="020B0604030504040204" pitchFamily="34" charset="-120"/>
                        </a:rPr>
                        <a:t>年度</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100" b="1" i="0" u="none" strike="noStrike" dirty="0">
                          <a:solidFill>
                            <a:srgbClr val="FFFFFF"/>
                          </a:solidFill>
                          <a:effectLst/>
                          <a:latin typeface="微軟正黑體" panose="020B0604030504040204" pitchFamily="34" charset="-120"/>
                          <a:ea typeface="微軟正黑體" panose="020B0604030504040204" pitchFamily="34" charset="-120"/>
                        </a:rPr>
                        <a:t>106</a:t>
                      </a:r>
                      <a:r>
                        <a:rPr lang="zh-TW" altLang="en-US" sz="2100" b="1" i="0" u="none" strike="noStrike" dirty="0">
                          <a:solidFill>
                            <a:srgbClr val="FFFFFF"/>
                          </a:solidFill>
                          <a:effectLst/>
                          <a:latin typeface="微軟正黑體" panose="020B0604030504040204" pitchFamily="34" charset="-120"/>
                          <a:ea typeface="微軟正黑體" panose="020B0604030504040204" pitchFamily="34" charset="-120"/>
                        </a:rPr>
                        <a:t>年度</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100" b="1" i="0" u="none" strike="noStrike">
                          <a:solidFill>
                            <a:srgbClr val="FFFFFF"/>
                          </a:solidFill>
                          <a:effectLst/>
                          <a:latin typeface="微軟正黑體" panose="020B0604030504040204" pitchFamily="34" charset="-120"/>
                          <a:ea typeface="微軟正黑體" panose="020B0604030504040204" pitchFamily="34" charset="-120"/>
                        </a:rPr>
                        <a:t>105 </a:t>
                      </a:r>
                      <a:r>
                        <a:rPr lang="zh-TW" altLang="en-US" sz="2100" b="1" i="0" u="none" strike="noStrike">
                          <a:solidFill>
                            <a:srgbClr val="FFFFFF"/>
                          </a:solidFill>
                          <a:effectLst/>
                          <a:latin typeface="微軟正黑體" panose="020B0604030504040204" pitchFamily="34" charset="-120"/>
                          <a:ea typeface="微軟正黑體" panose="020B0604030504040204" pitchFamily="34" charset="-120"/>
                        </a:rPr>
                        <a:t>年度</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extLst>
                  <a:ext uri="{0D108BD9-81ED-4DB2-BD59-A6C34878D82A}">
                    <a16:rowId xmlns:a16="http://schemas.microsoft.com/office/drawing/2014/main" xmlns="" val="1713895786"/>
                  </a:ext>
                </a:extLst>
              </a:tr>
              <a:tr h="513766">
                <a:tc gridSpan="2">
                  <a:txBody>
                    <a:bodyPr/>
                    <a:lstStyle/>
                    <a:p>
                      <a:pPr algn="l" rtl="0" fontAlgn="ctr"/>
                      <a:r>
                        <a:rPr lang="zh-TW" altLang="en-US" sz="2100" b="0" i="0" u="none" strike="noStrike" dirty="0">
                          <a:solidFill>
                            <a:srgbClr val="000000"/>
                          </a:solidFill>
                          <a:effectLst/>
                          <a:latin typeface="微軟正黑體" panose="020B0604030504040204" pitchFamily="34" charset="-120"/>
                          <a:ea typeface="微軟正黑體" panose="020B0604030504040204" pitchFamily="34" charset="-120"/>
                        </a:rPr>
                        <a:t>銷售地區</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hMerge="1">
                  <a:txBody>
                    <a:bodyPr/>
                    <a:lstStyle/>
                    <a:p>
                      <a:endParaRPr lang="zh-TW" altLang="en-US"/>
                    </a:p>
                  </a:txBody>
                  <a:tcPr/>
                </a:tc>
                <a:tc>
                  <a:txBody>
                    <a:bodyPr/>
                    <a:lstStyle/>
                    <a:p>
                      <a:pPr algn="ctr"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金額</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比例 </a:t>
                      </a: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金額</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比例 </a:t>
                      </a: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xmlns="" val="2161361583"/>
                  </a:ext>
                </a:extLst>
              </a:tr>
              <a:tr h="401451">
                <a:tc gridSpan="2">
                  <a:txBody>
                    <a:bodyPr/>
                    <a:lstStyle/>
                    <a:p>
                      <a:pPr algn="ctr"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內銷</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2,215,774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25.21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2,560,990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29.87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xmlns="" val="2849016208"/>
                  </a:ext>
                </a:extLst>
              </a:tr>
              <a:tr h="382335">
                <a:tc rowSpan="7">
                  <a:txBody>
                    <a:bodyPr/>
                    <a:lstStyle/>
                    <a:p>
                      <a:pPr algn="ctr"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外銷</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l"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中國</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1,737,024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19.77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1,720,012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20.06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xmlns="" val="4123904931"/>
                  </a:ext>
                </a:extLst>
              </a:tr>
              <a:tr h="382335">
                <a:tc vMerge="1">
                  <a:txBody>
                    <a:bodyPr/>
                    <a:lstStyle/>
                    <a:p>
                      <a:endParaRPr lang="zh-TW" altLang="en-US"/>
                    </a:p>
                  </a:txBody>
                  <a:tcPr/>
                </a:tc>
                <a:tc>
                  <a:txBody>
                    <a:bodyPr/>
                    <a:lstStyle/>
                    <a:p>
                      <a:pPr algn="l"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越南</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638,220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7.26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599,023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6.99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xmlns="" val="1358824023"/>
                  </a:ext>
                </a:extLst>
              </a:tr>
              <a:tr h="382335">
                <a:tc vMerge="1">
                  <a:txBody>
                    <a:bodyPr/>
                    <a:lstStyle/>
                    <a:p>
                      <a:endParaRPr lang="zh-TW" altLang="en-US"/>
                    </a:p>
                  </a:txBody>
                  <a:tcPr/>
                </a:tc>
                <a:tc>
                  <a:txBody>
                    <a:bodyPr/>
                    <a:lstStyle/>
                    <a:p>
                      <a:pPr algn="l"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菲律賓</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428,419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4.88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495,334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5.78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xmlns="" val="199913962"/>
                  </a:ext>
                </a:extLst>
              </a:tr>
              <a:tr h="382335">
                <a:tc vMerge="1">
                  <a:txBody>
                    <a:bodyPr/>
                    <a:lstStyle/>
                    <a:p>
                      <a:endParaRPr lang="zh-TW" altLang="en-US"/>
                    </a:p>
                  </a:txBody>
                  <a:tcPr/>
                </a:tc>
                <a:tc>
                  <a:txBody>
                    <a:bodyPr/>
                    <a:lstStyle/>
                    <a:p>
                      <a:pPr algn="l"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瓜地馬拉</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636,205</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7.24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363,483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4.24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xmlns="" val="3939531230"/>
                  </a:ext>
                </a:extLst>
              </a:tr>
              <a:tr h="382335">
                <a:tc vMerge="1">
                  <a:txBody>
                    <a:bodyPr/>
                    <a:lstStyle/>
                    <a:p>
                      <a:endParaRPr lang="zh-TW" altLang="en-US"/>
                    </a:p>
                  </a:txBody>
                  <a:tcPr/>
                </a:tc>
                <a:tc>
                  <a:txBody>
                    <a:bodyPr/>
                    <a:lstStyle/>
                    <a:p>
                      <a:pPr algn="l"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美國</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507,100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5.77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462,566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5.39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xmlns="" val="4168192835"/>
                  </a:ext>
                </a:extLst>
              </a:tr>
              <a:tr h="382335">
                <a:tc vMerge="1">
                  <a:txBody>
                    <a:bodyPr/>
                    <a:lstStyle/>
                    <a:p>
                      <a:endParaRPr lang="zh-TW" altLang="en-US"/>
                    </a:p>
                  </a:txBody>
                  <a:tcPr/>
                </a:tc>
                <a:tc>
                  <a:txBody>
                    <a:bodyPr/>
                    <a:lstStyle/>
                    <a:p>
                      <a:pPr algn="l"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日本</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420,514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4.79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410,021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4.78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xmlns="" val="2330180700"/>
                  </a:ext>
                </a:extLst>
              </a:tr>
              <a:tr h="382335">
                <a:tc vMerge="1">
                  <a:txBody>
                    <a:bodyPr/>
                    <a:lstStyle/>
                    <a:p>
                      <a:endParaRPr lang="zh-TW" altLang="en-US"/>
                    </a:p>
                  </a:txBody>
                  <a:tcPr/>
                </a:tc>
                <a:tc>
                  <a:txBody>
                    <a:bodyPr/>
                    <a:lstStyle/>
                    <a:p>
                      <a:pPr algn="l"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其他小計</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2,204,524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25.08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1,962,991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22.89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xmlns="" val="861194006"/>
                  </a:ext>
                </a:extLst>
              </a:tr>
              <a:tr h="401451">
                <a:tc gridSpan="2">
                  <a:txBody>
                    <a:bodyPr/>
                    <a:lstStyle/>
                    <a:p>
                      <a:pPr algn="ctr" rtl="0" fontAlgn="ctr"/>
                      <a:r>
                        <a:rPr lang="zh-TW" altLang="en-US" sz="2100" b="0" i="0" u="none" strike="noStrike">
                          <a:solidFill>
                            <a:srgbClr val="000000"/>
                          </a:solidFill>
                          <a:effectLst/>
                          <a:latin typeface="微軟正黑體" panose="020B0604030504040204" pitchFamily="34" charset="-120"/>
                          <a:ea typeface="微軟正黑體" panose="020B0604030504040204" pitchFamily="34" charset="-120"/>
                        </a:rPr>
                        <a:t>銷貨淨額</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8,787,780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100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a:solidFill>
                            <a:srgbClr val="000000"/>
                          </a:solidFill>
                          <a:effectLst/>
                          <a:latin typeface="微軟正黑體" panose="020B0604030504040204" pitchFamily="34" charset="-120"/>
                          <a:ea typeface="微軟正黑體" panose="020B0604030504040204" pitchFamily="34" charset="-120"/>
                        </a:rPr>
                        <a:t>8,574,420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xmlns="" val="3227363831"/>
                  </a:ext>
                </a:extLst>
              </a:tr>
            </a:tbl>
          </a:graphicData>
        </a:graphic>
      </p:graphicFrame>
    </p:spTree>
    <p:extLst>
      <p:ext uri="{BB962C8B-B14F-4D97-AF65-F5344CB8AC3E}">
        <p14:creationId xmlns:p14="http://schemas.microsoft.com/office/powerpoint/2010/main" xmlns="" val="3327822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02998" y="565072"/>
            <a:ext cx="10092748" cy="877368"/>
          </a:xfrm>
        </p:spPr>
        <p:txBody>
          <a:bodyPr>
            <a:normAutofit/>
          </a:bodyPr>
          <a:lstStyle/>
          <a:p>
            <a:pPr marL="457200" indent="-457200">
              <a:buFont typeface="Arial" panose="020B0604020202020204" pitchFamily="34" charset="0"/>
              <a:buChar char="•"/>
            </a:pPr>
            <a:r>
              <a:rPr lang="zh-TW" altLang="en-US" sz="3200" b="1" dirty="0"/>
              <a:t>長短期業務發展計畫</a:t>
            </a:r>
          </a:p>
        </p:txBody>
      </p:sp>
      <p:sp>
        <p:nvSpPr>
          <p:cNvPr id="3" name="文字版面配置區 2"/>
          <p:cNvSpPr>
            <a:spLocks noGrp="1"/>
          </p:cNvSpPr>
          <p:nvPr>
            <p:ph type="body" idx="1"/>
          </p:nvPr>
        </p:nvSpPr>
        <p:spPr>
          <a:xfrm>
            <a:off x="1802998" y="1186004"/>
            <a:ext cx="10229481" cy="5432079"/>
          </a:xfrm>
        </p:spPr>
        <p:txBody>
          <a:bodyPr>
            <a:noAutofit/>
          </a:bodyPr>
          <a:lstStyle/>
          <a:p>
            <a:pPr marL="342900" indent="-342900">
              <a:spcBef>
                <a:spcPts val="0"/>
              </a:spcBef>
              <a:buSzPct val="60000"/>
              <a:buFont typeface="Wingdings" panose="05000000000000000000" pitchFamily="2" charset="2"/>
              <a:buChar char="u"/>
            </a:pPr>
            <a:r>
              <a:rPr lang="zh-TW" altLang="en-US" sz="2400" b="1" dirty="0">
                <a:solidFill>
                  <a:schemeClr val="tx1"/>
                </a:solidFill>
                <a:latin typeface="+mj-ea"/>
                <a:ea typeface="+mj-ea"/>
              </a:rPr>
              <a:t>烷基苯</a:t>
            </a:r>
            <a:endParaRPr lang="en-US" altLang="zh-TW" sz="2400" b="1" dirty="0">
              <a:solidFill>
                <a:schemeClr val="tx1"/>
              </a:solidFill>
              <a:latin typeface="+mj-ea"/>
              <a:ea typeface="+mj-ea"/>
            </a:endParaRPr>
          </a:p>
          <a:p>
            <a:pPr marL="800100" lvl="1" indent="-342900">
              <a:buSzPct val="60000"/>
              <a:buFont typeface="+mj-lt"/>
              <a:buAutoNum type="arabicPeriod"/>
            </a:pPr>
            <a:r>
              <a:rPr lang="zh-TW" altLang="en-US" sz="2400" dirty="0">
                <a:solidFill>
                  <a:schemeClr val="tx1"/>
                </a:solidFill>
                <a:latin typeface="+mj-ea"/>
                <a:ea typeface="+mj-ea"/>
              </a:rPr>
              <a:t>短期：加強客戶服務，鞏固固有市場。</a:t>
            </a:r>
            <a:endParaRPr lang="en-US" altLang="zh-TW" sz="2400" dirty="0">
              <a:solidFill>
                <a:schemeClr val="tx1"/>
              </a:solidFill>
              <a:latin typeface="+mj-ea"/>
              <a:ea typeface="+mj-ea"/>
            </a:endParaRPr>
          </a:p>
          <a:p>
            <a:pPr marL="800100" lvl="1" indent="-342900">
              <a:buSzPct val="60000"/>
              <a:buFont typeface="+mj-lt"/>
              <a:buAutoNum type="arabicPeriod"/>
            </a:pPr>
            <a:r>
              <a:rPr lang="zh-TW" altLang="en-US" sz="2400" dirty="0">
                <a:solidFill>
                  <a:schemeClr val="tx1"/>
                </a:solidFill>
                <a:latin typeface="+mj-ea"/>
                <a:ea typeface="+mj-ea"/>
              </a:rPr>
              <a:t>長期：以靈活之後勤作業，提供客戶精緻化之服務，並開發產品新用途 。</a:t>
            </a:r>
            <a:endParaRPr lang="en-US" altLang="zh-TW" sz="2400" dirty="0">
              <a:solidFill>
                <a:schemeClr val="tx1"/>
              </a:solidFill>
              <a:latin typeface="+mj-ea"/>
              <a:ea typeface="+mj-ea"/>
            </a:endParaRPr>
          </a:p>
          <a:p>
            <a:pPr marL="342900" indent="-342900">
              <a:buSzPct val="60000"/>
              <a:buFont typeface="Wingdings" panose="05000000000000000000" pitchFamily="2" charset="2"/>
              <a:buChar char="u"/>
            </a:pPr>
            <a:r>
              <a:rPr lang="zh-TW" altLang="en-US" sz="2400" b="1" dirty="0">
                <a:solidFill>
                  <a:schemeClr val="tx1"/>
                </a:solidFill>
                <a:latin typeface="+mj-ea"/>
                <a:ea typeface="+mj-ea"/>
              </a:rPr>
              <a:t>烷基酚</a:t>
            </a:r>
            <a:endParaRPr lang="en-US" altLang="zh-TW" sz="2400" b="1" dirty="0">
              <a:solidFill>
                <a:schemeClr val="tx1"/>
              </a:solidFill>
              <a:latin typeface="+mj-ea"/>
              <a:ea typeface="+mj-ea"/>
            </a:endParaRPr>
          </a:p>
          <a:p>
            <a:pPr marL="800100" lvl="1" indent="-342900">
              <a:buSzPct val="60000"/>
              <a:buFont typeface="+mj-lt"/>
              <a:buAutoNum type="arabicPeriod"/>
            </a:pPr>
            <a:r>
              <a:rPr lang="zh-TW" altLang="en-US" sz="2400" dirty="0">
                <a:solidFill>
                  <a:schemeClr val="tx1"/>
                </a:solidFill>
                <a:latin typeface="+mj-ea"/>
                <a:ea typeface="+mj-ea"/>
              </a:rPr>
              <a:t>短期：持續開發歐美市場增加市佔率。</a:t>
            </a:r>
            <a:endParaRPr lang="en-US" altLang="zh-TW" sz="2400" dirty="0">
              <a:solidFill>
                <a:schemeClr val="tx1"/>
              </a:solidFill>
              <a:latin typeface="+mj-ea"/>
              <a:ea typeface="+mj-ea"/>
            </a:endParaRPr>
          </a:p>
          <a:p>
            <a:pPr marL="800100" lvl="1" indent="-342900">
              <a:buSzPct val="60000"/>
              <a:buFont typeface="+mj-lt"/>
              <a:buAutoNum type="arabicPeriod"/>
            </a:pPr>
            <a:r>
              <a:rPr lang="zh-TW" altLang="en-US" sz="2400" dirty="0">
                <a:solidFill>
                  <a:schemeClr val="tx1"/>
                </a:solidFill>
                <a:latin typeface="+mj-ea"/>
                <a:ea typeface="+mj-ea"/>
              </a:rPr>
              <a:t>長期：為能維持開工率，開發其他烷基酚產品如潤滑油添加劑，以提升營業利益。</a:t>
            </a:r>
            <a:endParaRPr lang="en-US" altLang="zh-TW" sz="2400" dirty="0">
              <a:solidFill>
                <a:schemeClr val="tx1"/>
              </a:solidFill>
              <a:latin typeface="+mj-ea"/>
              <a:ea typeface="+mj-ea"/>
            </a:endParaRPr>
          </a:p>
          <a:p>
            <a:pPr marL="342900" indent="-342900">
              <a:buSzPct val="60000"/>
              <a:buFont typeface="Wingdings" panose="05000000000000000000" pitchFamily="2" charset="2"/>
              <a:buChar char="u"/>
            </a:pPr>
            <a:r>
              <a:rPr lang="zh-TW" altLang="en-US" sz="2400" b="1" dirty="0">
                <a:solidFill>
                  <a:schemeClr val="tx1"/>
                </a:solidFill>
                <a:latin typeface="+mj-ea"/>
                <a:ea typeface="+mj-ea"/>
              </a:rPr>
              <a:t>氫化石油樹脂</a:t>
            </a:r>
            <a:endParaRPr lang="en-US" altLang="zh-TW" sz="2400" b="1" dirty="0">
              <a:solidFill>
                <a:schemeClr val="tx1"/>
              </a:solidFill>
              <a:latin typeface="+mj-ea"/>
              <a:ea typeface="+mj-ea"/>
            </a:endParaRPr>
          </a:p>
          <a:p>
            <a:pPr marL="800100" lvl="1" indent="-342900">
              <a:buSzPct val="60000"/>
              <a:buFont typeface="+mj-lt"/>
              <a:buAutoNum type="arabicPeriod"/>
            </a:pPr>
            <a:r>
              <a:rPr lang="zh-TW" altLang="en-US" sz="2400" dirty="0">
                <a:solidFill>
                  <a:schemeClr val="tx1"/>
                </a:solidFill>
                <a:latin typeface="+mj-ea"/>
                <a:ea typeface="+mj-ea"/>
              </a:rPr>
              <a:t>短期：提供氫化及非氫化 </a:t>
            </a:r>
            <a:r>
              <a:rPr lang="en-US" altLang="zh-TW" sz="2400" dirty="0">
                <a:solidFill>
                  <a:schemeClr val="tx1"/>
                </a:solidFill>
                <a:latin typeface="+mj-ea"/>
                <a:ea typeface="+mj-ea"/>
              </a:rPr>
              <a:t>C9</a:t>
            </a:r>
            <a:r>
              <a:rPr lang="zh-TW" altLang="en-US" sz="2400" dirty="0">
                <a:solidFill>
                  <a:schemeClr val="tx1"/>
                </a:solidFill>
                <a:latin typeface="+mj-ea"/>
                <a:ea typeface="+mj-ea"/>
              </a:rPr>
              <a:t> 石油樹脂完整產品線，開發高軟化點高度氫化等級石油樹脂，貼近客製化需求。</a:t>
            </a:r>
            <a:endParaRPr lang="en-US" altLang="zh-TW" sz="2400" dirty="0">
              <a:solidFill>
                <a:schemeClr val="tx1"/>
              </a:solidFill>
              <a:latin typeface="+mj-ea"/>
              <a:ea typeface="+mj-ea"/>
            </a:endParaRPr>
          </a:p>
          <a:p>
            <a:pPr marL="800100" lvl="1" indent="-342900">
              <a:buSzPct val="60000"/>
              <a:buFont typeface="+mj-lt"/>
              <a:buAutoNum type="arabicPeriod"/>
            </a:pPr>
            <a:r>
              <a:rPr lang="zh-TW" altLang="en-US" sz="2400" dirty="0">
                <a:solidFill>
                  <a:schemeClr val="tx1"/>
                </a:solidFill>
                <a:latin typeface="+mj-ea"/>
                <a:ea typeface="+mj-ea"/>
              </a:rPr>
              <a:t>長期：擴充產能並提升生產效能。</a:t>
            </a:r>
          </a:p>
        </p:txBody>
      </p:sp>
    </p:spTree>
    <p:extLst>
      <p:ext uri="{BB962C8B-B14F-4D97-AF65-F5344CB8AC3E}">
        <p14:creationId xmlns:p14="http://schemas.microsoft.com/office/powerpoint/2010/main" xmlns="" val="1495281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18621" y="1471424"/>
            <a:ext cx="8919713" cy="3218271"/>
          </a:xfrm>
        </p:spPr>
        <p:txBody>
          <a:bodyPr>
            <a:normAutofit/>
          </a:bodyPr>
          <a:lstStyle/>
          <a:p>
            <a:pPr marL="0" indent="0" algn="ctr">
              <a:buNone/>
            </a:pPr>
            <a:r>
              <a:rPr lang="zh-TW" altLang="en-US" sz="4800" b="1" dirty="0">
                <a:latin typeface="微軟正黑體" panose="020B0604030504040204" pitchFamily="34" charset="-120"/>
                <a:ea typeface="微軟正黑體" panose="020B0604030504040204" pitchFamily="34" charset="-120"/>
              </a:rPr>
              <a:t>財務概況</a:t>
            </a:r>
            <a:endParaRPr lang="en-US" altLang="zh-TW" sz="4800" b="1" dirty="0">
              <a:latin typeface="微軟正黑體" panose="020B0604030504040204" pitchFamily="34" charset="-120"/>
              <a:ea typeface="微軟正黑體" panose="020B0604030504040204" pitchFamily="34" charset="-120"/>
            </a:endParaRPr>
          </a:p>
          <a:p>
            <a:pPr marL="0" indent="0" algn="ctr">
              <a:spcBef>
                <a:spcPts val="5400"/>
              </a:spcBef>
              <a:buNone/>
            </a:pPr>
            <a:r>
              <a:rPr lang="zh-TW" altLang="en-US" sz="3200" dirty="0">
                <a:latin typeface="微軟正黑體" panose="020B0604030504040204" pitchFamily="34" charset="-120"/>
                <a:ea typeface="微軟正黑體" panose="020B0604030504040204" pitchFamily="34" charset="-120"/>
              </a:rPr>
              <a:t>近五年度財務資訊</a:t>
            </a:r>
          </a:p>
        </p:txBody>
      </p:sp>
    </p:spTree>
    <p:extLst>
      <p:ext uri="{BB962C8B-B14F-4D97-AF65-F5344CB8AC3E}">
        <p14:creationId xmlns:p14="http://schemas.microsoft.com/office/powerpoint/2010/main" xmlns="" val="34431350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7"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7551567-BCAB-49BB-8DFE-50757F5C43A9}">
  <we:reference id="wa104380169" version="1.1.0.0" store="zh-TW" storeType="OMEX"/>
  <we:alternateReferences>
    <we:reference id="WA104380169" version="1.1.0.0" store="WA104380169"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Flow</Template>
  <TotalTime>66</TotalTime>
  <Words>807</Words>
  <Application>Microsoft Office PowerPoint</Application>
  <PresentationFormat>自訂</PresentationFormat>
  <Paragraphs>342</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流線</vt:lpstr>
      <vt:lpstr>和益化學工業股份有限公司</vt:lpstr>
      <vt:lpstr>免責聲明</vt:lpstr>
      <vt:lpstr>公司沿革</vt:lpstr>
      <vt:lpstr>業務範圍</vt:lpstr>
      <vt:lpstr>主要產品(部門)營業比重 本公司主要業務為下列各項產品與衍生物之製造與銷售：烷基苯(Alkyl Benzene)、烷基酚(Alkyl Phenol)、烷基苯磺酸(Alkyl Benzene Sulfonic Acid) 以及石油樹脂 (Hydrocarbon Resin)。</vt:lpstr>
      <vt:lpstr>公司目前之商品項目</vt:lpstr>
      <vt:lpstr>市場分析</vt:lpstr>
      <vt:lpstr>長短期業務發展計畫</vt:lpstr>
      <vt:lpstr>投影片 9</vt:lpstr>
      <vt:lpstr>近五年簡要合併損益表</vt:lpstr>
      <vt:lpstr>近五年營收狀況</vt:lpstr>
      <vt:lpstr>近五年稅後純益狀況</vt:lpstr>
      <vt:lpstr>同期損益比較</vt:lpstr>
      <vt:lpstr>近五年財務比率分析</vt:lpstr>
      <vt:lpstr>Q&amp;A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和益化工集團  105年度年度預算</dc:title>
  <dc:creator>陳昌宏</dc:creator>
  <cp:lastModifiedBy>fucc</cp:lastModifiedBy>
  <cp:revision>235</cp:revision>
  <cp:lastPrinted>2017-12-11T01:44:48Z</cp:lastPrinted>
  <dcterms:created xsi:type="dcterms:W3CDTF">2014-10-23T02:58:58Z</dcterms:created>
  <dcterms:modified xsi:type="dcterms:W3CDTF">2018-12-15T01:13:35Z</dcterms:modified>
</cp:coreProperties>
</file>