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8" autoAdjust="0"/>
  </p:normalViewPr>
  <p:slideViewPr>
    <p:cSldViewPr snapToGrid="0">
      <p:cViewPr varScale="1">
        <p:scale>
          <a:sx n="73" d="100"/>
          <a:sy n="73" d="100"/>
        </p:scale>
        <p:origin x="-51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新台幣百萬元</a:t>
            </a:r>
          </a:p>
        </c:rich>
      </c:tx>
      <c:layout>
        <c:manualLayout>
          <c:xMode val="edge"/>
          <c:yMode val="edge"/>
          <c:x val="1.4243000874890652E-2"/>
          <c:y val="2.7777777777777811E-2"/>
        </c:manualLayout>
      </c:layout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營業收入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zh-TW" dirty="0" smtClean="0"/>
                      <a:t>9,462</a:t>
                    </a:r>
                    <a:endParaRPr lang="en-US" altLang="zh-TW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45133765752106"/>
                      <c:h val="7.4727093558562455E-2"/>
                    </c:manualLayout>
                  </c15:layout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5"/>
              <c:pt idx="0">
                <c:v>104</c:v>
              </c:pt>
              <c:pt idx="1">
                <c:v>105</c:v>
              </c:pt>
              <c:pt idx="2">
                <c:v>106</c:v>
              </c:pt>
              <c:pt idx="3">
                <c:v>107</c:v>
              </c:pt>
              <c:pt idx="4">
                <c:v>108Q3</c:v>
              </c:pt>
            </c:strLit>
          </c:cat>
          <c:val>
            <c:numLit>
              <c:formatCode>General</c:formatCode>
              <c:ptCount val="5"/>
              <c:pt idx="0">
                <c:v>9462</c:v>
              </c:pt>
              <c:pt idx="1">
                <c:v>8574</c:v>
              </c:pt>
              <c:pt idx="2">
                <c:v>8787</c:v>
              </c:pt>
              <c:pt idx="3">
                <c:v>9785</c:v>
              </c:pt>
              <c:pt idx="4">
                <c:v>6528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B1-4AEF-8E58-1F78CAD91B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239872"/>
        <c:axId val="130815488"/>
      </c:barChart>
      <c:catAx>
        <c:axId val="10823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130815488"/>
        <c:crosses val="autoZero"/>
        <c:auto val="1"/>
        <c:lblAlgn val="ctr"/>
        <c:lblOffset val="100"/>
        <c:noMultiLvlLbl val="0"/>
      </c:catAx>
      <c:valAx>
        <c:axId val="13081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10823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774296726075451"/>
          <c:y val="0.52279058824445268"/>
          <c:w val="0.11406553901033346"/>
          <c:h val="8.68182096351364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新台幣百萬元</a:t>
            </a:r>
          </a:p>
        </c:rich>
      </c:tx>
      <c:layout>
        <c:manualLayout>
          <c:xMode val="edge"/>
          <c:yMode val="edge"/>
          <c:x val="1.8059367337303348E-2"/>
          <c:y val="2.7777777777777811E-2"/>
        </c:manualLayout>
      </c:layout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稅後純益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altLang="zh-TW" dirty="0" smtClean="0"/>
                      <a:t>390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5"/>
              <c:pt idx="0">
                <c:v>104</c:v>
              </c:pt>
              <c:pt idx="1">
                <c:v>105</c:v>
              </c:pt>
              <c:pt idx="2">
                <c:v>106</c:v>
              </c:pt>
              <c:pt idx="3">
                <c:v>107</c:v>
              </c:pt>
              <c:pt idx="4">
                <c:v>108Q3</c:v>
              </c:pt>
            </c:strLit>
          </c:cat>
          <c:val>
            <c:numLit>
              <c:formatCode>General</c:formatCode>
              <c:ptCount val="5"/>
              <c:pt idx="0">
                <c:v>702</c:v>
              </c:pt>
              <c:pt idx="1">
                <c:v>901</c:v>
              </c:pt>
              <c:pt idx="2">
                <c:v>662</c:v>
              </c:pt>
              <c:pt idx="3">
                <c:v>390</c:v>
              </c:pt>
              <c:pt idx="4">
                <c:v>174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22-40DD-B99D-8E7B31DC5E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494912"/>
        <c:axId val="33501952"/>
      </c:barChart>
      <c:catAx>
        <c:axId val="3349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33501952"/>
        <c:crosses val="autoZero"/>
        <c:auto val="1"/>
        <c:lblAlgn val="ctr"/>
        <c:lblOffset val="100"/>
        <c:noMultiLvlLbl val="0"/>
      </c:catAx>
      <c:valAx>
        <c:axId val="3350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3349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v>資產報酬率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5"/>
              <c:pt idx="0">
                <c:v>104</c:v>
              </c:pt>
              <c:pt idx="1">
                <c:v>105</c:v>
              </c:pt>
              <c:pt idx="2">
                <c:v>106</c:v>
              </c:pt>
              <c:pt idx="3">
                <c:v>107</c:v>
              </c:pt>
              <c:pt idx="4">
                <c:v>108Q3</c:v>
              </c:pt>
            </c:strLit>
          </c:cat>
          <c:val>
            <c:numLit>
              <c:formatCode>General</c:formatCode>
              <c:ptCount val="5"/>
              <c:pt idx="0">
                <c:v>7.09</c:v>
              </c:pt>
              <c:pt idx="1">
                <c:v>8.93</c:v>
              </c:pt>
              <c:pt idx="2">
                <c:v>6.42</c:v>
              </c:pt>
              <c:pt idx="3">
                <c:v>3.7</c:v>
              </c:pt>
              <c:pt idx="4">
                <c:v>1.7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53-4E76-BC7D-685C4E2171F5}"/>
            </c:ext>
          </c:extLst>
        </c:ser>
        <c:ser>
          <c:idx val="1"/>
          <c:order val="1"/>
          <c:tx>
            <c:v>股東權益報酬率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Lit>
              <c:ptCount val="5"/>
              <c:pt idx="0">
                <c:v>104</c:v>
              </c:pt>
              <c:pt idx="1">
                <c:v>105</c:v>
              </c:pt>
              <c:pt idx="2">
                <c:v>106</c:v>
              </c:pt>
              <c:pt idx="3">
                <c:v>107</c:v>
              </c:pt>
              <c:pt idx="4">
                <c:v>108Q3</c:v>
              </c:pt>
            </c:strLit>
          </c:cat>
          <c:val>
            <c:numLit>
              <c:formatCode>General</c:formatCode>
              <c:ptCount val="5"/>
              <c:pt idx="0">
                <c:v>10.43</c:v>
              </c:pt>
              <c:pt idx="1">
                <c:v>12.49</c:v>
              </c:pt>
              <c:pt idx="2">
                <c:v>8.66</c:v>
              </c:pt>
              <c:pt idx="3">
                <c:v>5.0999999999999996</c:v>
              </c:pt>
              <c:pt idx="4">
                <c:v>2.37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53-4E76-BC7D-685C4E2171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182080"/>
        <c:axId val="57183616"/>
        <c:extLst xmlns:c16r2="http://schemas.microsoft.com/office/drawing/2015/06/chart"/>
      </c:barChart>
      <c:catAx>
        <c:axId val="5718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57183616"/>
        <c:crosses val="autoZero"/>
        <c:auto val="1"/>
        <c:lblAlgn val="ctr"/>
        <c:lblOffset val="100"/>
        <c:noMultiLvlLbl val="0"/>
      </c:catAx>
      <c:valAx>
        <c:axId val="5718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5718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2019/12/19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2019/12/19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12/19/2019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年法人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878911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9,462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6,528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7,939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6,747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7,137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8,528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1,523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1,827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1,252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783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1,044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846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144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209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702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901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1.42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1.32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0.36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1.18 </a:t>
                      </a:r>
                      <a:endParaRPr lang="en-US" altLang="zh-TW" sz="1800" b="0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272688" y="6040191"/>
            <a:ext cx="1037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備註：</a:t>
            </a:r>
            <a:r>
              <a:rPr lang="en-US" altLang="zh-TW" dirty="0" smtClean="0">
                <a:latin typeface="+mj-ea"/>
                <a:ea typeface="+mj-ea"/>
              </a:rPr>
              <a:t>108Q3</a:t>
            </a:r>
            <a:r>
              <a:rPr lang="zh-TW" altLang="en-US" dirty="0" smtClean="0">
                <a:latin typeface="+mj-ea"/>
                <a:ea typeface="+mj-ea"/>
              </a:rPr>
              <a:t>及</a:t>
            </a:r>
            <a:r>
              <a:rPr lang="en-US" altLang="zh-TW" dirty="0" smtClean="0">
                <a:latin typeface="+mj-ea"/>
                <a:ea typeface="+mj-ea"/>
              </a:rPr>
              <a:t>107</a:t>
            </a:r>
            <a:r>
              <a:rPr lang="zh-TW" altLang="en-US" dirty="0" smtClean="0">
                <a:latin typeface="+mj-ea"/>
                <a:ea typeface="+mj-ea"/>
              </a:rPr>
              <a:t>年度營業毛利，包含未實現銷貨損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en-US" dirty="0" smtClean="0">
                <a:latin typeface="+mj-ea"/>
                <a:ea typeface="+mj-ea"/>
              </a:rPr>
              <a:t>益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  <a:r>
              <a:rPr lang="zh-TW" altLang="en-US" dirty="0" smtClean="0">
                <a:latin typeface="+mj-ea"/>
                <a:ea typeface="+mj-ea"/>
              </a:rPr>
              <a:t>及已實現銷貨利益。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2" y="705591"/>
            <a:ext cx="8911687" cy="547867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近五年營收狀況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749814"/>
              </p:ext>
            </p:extLst>
          </p:nvPr>
        </p:nvGraphicFramePr>
        <p:xfrm>
          <a:off x="1792586" y="1287463"/>
          <a:ext cx="9914309" cy="462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4818" y="714645"/>
            <a:ext cx="8911687" cy="522110"/>
          </a:xfrm>
        </p:spPr>
        <p:txBody>
          <a:bodyPr>
            <a:no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近五年稅後純益狀況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787461"/>
              </p:ext>
            </p:extLst>
          </p:nvPr>
        </p:nvGraphicFramePr>
        <p:xfrm>
          <a:off x="2202287" y="1287463"/>
          <a:ext cx="9440214" cy="4624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492888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6,528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7,670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(1,142)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(15)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5,759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6,539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(780)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(12)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1,131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(354)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(31)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(287)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(53)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(45)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(118)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(332)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135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(42)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(275)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(61)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557196" y="5953479"/>
            <a:ext cx="1037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備註：</a:t>
            </a:r>
            <a:r>
              <a:rPr lang="en-US" altLang="zh-TW" dirty="0" smtClean="0">
                <a:latin typeface="+mj-ea"/>
                <a:ea typeface="+mj-ea"/>
              </a:rPr>
              <a:t>108Q3</a:t>
            </a:r>
            <a:r>
              <a:rPr lang="zh-TW" altLang="en-US" dirty="0" smtClean="0">
                <a:latin typeface="+mj-ea"/>
                <a:ea typeface="+mj-ea"/>
              </a:rPr>
              <a:t>營業毛利，包含未實現銷貨損失及已實現銷貨利益。</a:t>
            </a:r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806296"/>
              </p:ext>
            </p:extLst>
          </p:nvPr>
        </p:nvGraphicFramePr>
        <p:xfrm>
          <a:off x="1883121" y="1313645"/>
          <a:ext cx="10004079" cy="4842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</a:t>
            </a:r>
            <a:r>
              <a:rPr lang="zh-TW" altLang="en-US" sz="3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030033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107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106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6,629,123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67.75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5,753,804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65.48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2,806,920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28.68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2,693,769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30.65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349,342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3.57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340,207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3.87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9,785,385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8,787,780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=""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16358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=""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=""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=""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=""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=""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=""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r>
                        <a:rPr lang="zh-TW" altLang="en-US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endParaRPr lang="zh-TW" altLang="en-US" sz="2100" b="1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2,279,311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23.29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2,215,774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25.21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2,381,933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24.34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1,737,024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19.77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668,367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6.83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638,220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7.26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567,365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5.80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428,419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4.88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731,908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7.48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636,205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7.24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  <a:endParaRPr lang="zh-TW" alt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3,156,501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32.26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3,132,138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35.64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9,785,385</a:t>
                      </a:r>
                      <a:endParaRPr lang="en-US" altLang="zh-TW" sz="21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8,787,780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短期：持續開發歐美市場增加市佔率。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長期：為能維持開工率，開發其他烷基酚產品如潤滑油添加劑，以提升營業利益。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石油樹脂完整產品線，開發高軟化點高度氫化等級石油樹脂，貼近客製化需求。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584</TotalTime>
  <Words>860</Words>
  <Application>Microsoft Office PowerPoint</Application>
  <PresentationFormat>自訂</PresentationFormat>
  <Paragraphs>336</Paragraphs>
  <Slides>15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近五年營收狀況</vt:lpstr>
      <vt:lpstr>近五年稅後純益狀況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HHC</cp:lastModifiedBy>
  <cp:revision>264</cp:revision>
  <cp:lastPrinted>2017-12-11T01:44:48Z</cp:lastPrinted>
  <dcterms:created xsi:type="dcterms:W3CDTF">2014-10-23T02:58:58Z</dcterms:created>
  <dcterms:modified xsi:type="dcterms:W3CDTF">2019-12-19T07:10:03Z</dcterms:modified>
</cp:coreProperties>
</file>