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handoutMasterIdLst>
    <p:handoutMasterId r:id="rId17"/>
  </p:handoutMasterIdLst>
  <p:sldIdLst>
    <p:sldId id="375" r:id="rId2"/>
    <p:sldId id="376" r:id="rId3"/>
    <p:sldId id="377" r:id="rId4"/>
    <p:sldId id="368" r:id="rId5"/>
    <p:sldId id="369" r:id="rId6"/>
    <p:sldId id="370" r:id="rId7"/>
    <p:sldId id="371" r:id="rId8"/>
    <p:sldId id="372" r:id="rId9"/>
    <p:sldId id="373" r:id="rId10"/>
    <p:sldId id="361" r:id="rId11"/>
    <p:sldId id="363" r:id="rId12"/>
    <p:sldId id="364" r:id="rId13"/>
    <p:sldId id="362" r:id="rId14"/>
    <p:sldId id="366" r:id="rId15"/>
    <p:sldId id="380" r:id="rId1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04" autoAdjust="0"/>
    <p:restoredTop sz="94660"/>
  </p:normalViewPr>
  <p:slideViewPr>
    <p:cSldViewPr snapToGrid="0">
      <p:cViewPr varScale="1">
        <p:scale>
          <a:sx n="76" d="100"/>
          <a:sy n="76" d="100"/>
        </p:scale>
        <p:origin x="65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Operating Revenue</c:v>
                </c:pt>
              </c:strCache>
            </c:strRef>
          </c:tx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105</c:v>
                </c:pt>
                <c:pt idx="1">
                  <c:v>106</c:v>
                </c:pt>
                <c:pt idx="2">
                  <c:v>107</c:v>
                </c:pt>
                <c:pt idx="3">
                  <c:v>108</c:v>
                </c:pt>
                <c:pt idx="4">
                  <c:v>109Q3</c:v>
                </c:pt>
              </c:strCache>
            </c:strRef>
          </c:cat>
          <c:val>
            <c:numRef>
              <c:f>工作表1!$B$2:$B$6</c:f>
              <c:numCache>
                <c:formatCode>#,##0</c:formatCode>
                <c:ptCount val="5"/>
                <c:pt idx="0">
                  <c:v>8574</c:v>
                </c:pt>
                <c:pt idx="1">
                  <c:v>8787</c:v>
                </c:pt>
                <c:pt idx="2">
                  <c:v>9785</c:v>
                </c:pt>
                <c:pt idx="3">
                  <c:v>8797</c:v>
                </c:pt>
                <c:pt idx="4">
                  <c:v>6514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4851584"/>
        <c:axId val="444853152"/>
      </c:barChart>
      <c:catAx>
        <c:axId val="444851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44853152"/>
        <c:crosses val="autoZero"/>
        <c:auto val="1"/>
        <c:lblAlgn val="ctr"/>
        <c:lblOffset val="100"/>
        <c:noMultiLvlLbl val="0"/>
      </c:catAx>
      <c:valAx>
        <c:axId val="44485315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44485158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 algn="ctr" rtl="0" eaLnBrk="1" latinLnBrk="0" hangingPunct="1">
              <a:spcBef>
                <a:spcPct val="0"/>
              </a:spcBef>
              <a:buNone/>
              <a:defRPr kumimoji="0" lang="zh-TW" altLang="en-US" sz="1400" b="0" i="0" u="none" strike="noStrike" kern="1200" baseline="0">
                <a:ln>
                  <a:noFill/>
                </a:ln>
                <a:solidFill>
                  <a:schemeClr val="tx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pPr>
            <a:endParaRPr lang="zh-TW"/>
          </a:p>
        </c:txPr>
      </c:legendEntry>
      <c:overlay val="0"/>
      <c:txPr>
        <a:bodyPr/>
        <a:lstStyle/>
        <a:p>
          <a:pPr algn="ctr" rtl="0" eaLnBrk="1" latinLnBrk="0" hangingPunct="1">
            <a:spcBef>
              <a:spcPct val="0"/>
            </a:spcBef>
            <a:buNone/>
            <a:defRPr kumimoji="0" lang="zh-TW" altLang="en-US" sz="3200" b="0" i="0" u="none" strike="noStrike" kern="1200" baseline="0">
              <a:ln>
                <a:noFill/>
              </a:ln>
              <a:solidFill>
                <a:schemeClr val="tx2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defRPr>
          </a:pPr>
          <a:endParaRPr lang="zh-TW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Net Profit</c:v>
                </c:pt>
              </c:strCache>
            </c:strRef>
          </c:tx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105</c:v>
                </c:pt>
                <c:pt idx="1">
                  <c:v>106</c:v>
                </c:pt>
                <c:pt idx="2">
                  <c:v>107</c:v>
                </c:pt>
                <c:pt idx="3">
                  <c:v>108</c:v>
                </c:pt>
                <c:pt idx="4">
                  <c:v>109Q3</c:v>
                </c:pt>
              </c:strCache>
            </c:strRef>
          </c:cat>
          <c:val>
            <c:numRef>
              <c:f>工作表1!$B$2:$B$6</c:f>
              <c:numCache>
                <c:formatCode>General</c:formatCode>
                <c:ptCount val="5"/>
                <c:pt idx="0">
                  <c:v>901</c:v>
                </c:pt>
                <c:pt idx="1">
                  <c:v>662</c:v>
                </c:pt>
                <c:pt idx="2">
                  <c:v>390</c:v>
                </c:pt>
                <c:pt idx="3">
                  <c:v>208</c:v>
                </c:pt>
                <c:pt idx="4">
                  <c:v>394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4848448"/>
        <c:axId val="444852368"/>
      </c:barChart>
      <c:catAx>
        <c:axId val="444848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44852368"/>
        <c:crosses val="autoZero"/>
        <c:auto val="1"/>
        <c:lblAlgn val="ctr"/>
        <c:lblOffset val="100"/>
        <c:noMultiLvlLbl val="0"/>
      </c:catAx>
      <c:valAx>
        <c:axId val="4448523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4484844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 algn="ctr" rtl="0">
              <a:defRPr lang="zh-TW" altLang="en-US" sz="1400" b="0" i="0" u="none" strike="noStrike" kern="1200" baseline="0">
                <a:ln>
                  <a:noFill/>
                </a:ln>
                <a:solidFill>
                  <a:srgbClr val="04617B"/>
                </a:solidFill>
                <a:effectLst/>
                <a:latin typeface="微軟正黑體"/>
                <a:ea typeface="微軟正黑體"/>
                <a:cs typeface="+mj-cs"/>
              </a:defRPr>
            </a:pPr>
            <a:endParaRPr lang="zh-TW"/>
          </a:p>
        </c:txPr>
      </c:legendEntry>
      <c:overlay val="0"/>
      <c:txPr>
        <a:bodyPr/>
        <a:lstStyle/>
        <a:p>
          <a:pPr algn="ctr" rtl="0">
            <a:defRPr lang="zh-TW" altLang="en-US" sz="3200" b="0" i="0" u="none" strike="noStrike" kern="1200" baseline="0">
              <a:ln>
                <a:noFill/>
              </a:ln>
              <a:solidFill>
                <a:srgbClr val="04617B"/>
              </a:solidFill>
              <a:effectLst/>
              <a:latin typeface="微軟正黑體"/>
              <a:ea typeface="微軟正黑體"/>
              <a:cs typeface="+mj-cs"/>
            </a:defRPr>
          </a:pPr>
          <a:endParaRPr lang="zh-TW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ROA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105</c:v>
                </c:pt>
                <c:pt idx="1">
                  <c:v>106</c:v>
                </c:pt>
                <c:pt idx="2">
                  <c:v>107</c:v>
                </c:pt>
                <c:pt idx="3">
                  <c:v>108</c:v>
                </c:pt>
                <c:pt idx="4">
                  <c:v>109Q3</c:v>
                </c:pt>
              </c:strCache>
            </c:strRef>
          </c:cat>
          <c:val>
            <c:numRef>
              <c:f>工作表1!$B$2:$B$6</c:f>
              <c:numCache>
                <c:formatCode>General</c:formatCode>
                <c:ptCount val="5"/>
                <c:pt idx="0">
                  <c:v>8.93</c:v>
                </c:pt>
                <c:pt idx="1">
                  <c:v>6.42</c:v>
                </c:pt>
                <c:pt idx="2">
                  <c:v>3.7</c:v>
                </c:pt>
                <c:pt idx="3">
                  <c:v>2.04</c:v>
                </c:pt>
                <c:pt idx="4">
                  <c:v>3.68</c:v>
                </c:pt>
              </c:numCache>
            </c:numRef>
          </c:val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ROE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工作表1!$A$2:$A$6</c:f>
              <c:strCache>
                <c:ptCount val="5"/>
                <c:pt idx="0">
                  <c:v>105</c:v>
                </c:pt>
                <c:pt idx="1">
                  <c:v>106</c:v>
                </c:pt>
                <c:pt idx="2">
                  <c:v>107</c:v>
                </c:pt>
                <c:pt idx="3">
                  <c:v>108</c:v>
                </c:pt>
                <c:pt idx="4">
                  <c:v>109Q3</c:v>
                </c:pt>
              </c:strCache>
            </c:strRef>
          </c:cat>
          <c:val>
            <c:numRef>
              <c:f>工作表1!$C$2:$C$6</c:f>
              <c:numCache>
                <c:formatCode>General</c:formatCode>
                <c:ptCount val="5"/>
                <c:pt idx="0">
                  <c:v>12.49</c:v>
                </c:pt>
                <c:pt idx="1">
                  <c:v>8.66</c:v>
                </c:pt>
                <c:pt idx="2">
                  <c:v>5.0999999999999996</c:v>
                </c:pt>
                <c:pt idx="3">
                  <c:v>2.82</c:v>
                </c:pt>
                <c:pt idx="4">
                  <c:v>5.4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4844136"/>
        <c:axId val="444852760"/>
      </c:barChart>
      <c:catAx>
        <c:axId val="444844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44852760"/>
        <c:crosses val="autoZero"/>
        <c:auto val="1"/>
        <c:lblAlgn val="ctr"/>
        <c:lblOffset val="100"/>
        <c:noMultiLvlLbl val="0"/>
      </c:catAx>
      <c:valAx>
        <c:axId val="444852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44844136"/>
        <c:crosses val="autoZero"/>
        <c:crossBetween val="between"/>
      </c:valAx>
    </c:plotArea>
    <c:legend>
      <c:legendPos val="r"/>
      <c:overlay val="0"/>
      <c:txPr>
        <a:bodyPr/>
        <a:lstStyle/>
        <a:p>
          <a:pPr algn="ctr" rtl="0">
            <a:defRPr lang="zh-TW" altLang="en-US" sz="1400" b="0" i="0" u="none" strike="noStrike" kern="1200" baseline="0">
              <a:ln>
                <a:noFill/>
              </a:ln>
              <a:solidFill>
                <a:srgbClr val="04617B"/>
              </a:solidFill>
              <a:effectLst/>
              <a:latin typeface="微軟正黑體"/>
              <a:ea typeface="微軟正黑體"/>
              <a:cs typeface="+mj-cs"/>
            </a:defRPr>
          </a:pPr>
          <a:endParaRPr lang="zh-TW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zh-TW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0.06623</cdr:x>
      <cdr:y>0</cdr:y>
    </cdr:from>
    <cdr:to>
      <cdr:x>0.21921</cdr:x>
      <cdr:y>0.04639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767424" y="-1318437"/>
          <a:ext cx="1772658" cy="2445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14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defRPr>
          </a:pPr>
          <a:r>
            <a:rPr lang="en-US" altLang="en-US" sz="1400" dirty="0">
              <a:latin typeface="微軟正黑體" panose="020B0604030504040204" pitchFamily="34" charset="-120"/>
            </a:rPr>
            <a:t>Unit: NT$ million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9F876962-5082-46B1-BDB7-F4B12C20245B}" type="datetimeFigureOut">
              <a:rPr lang="zh-TW" altLang="en-US" smtClean="0"/>
              <a:pPr/>
              <a:t>2020/12/14</a:t>
            </a:fld>
            <a:endParaRPr lang="en-US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3A76196A-2704-4B3B-B0EC-3A1083DB6EAA}" type="slidenum">
              <a:rPr lang="zh-TW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1024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1"/>
            <a:ext cx="2743200" cy="5211763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1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3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12/14/2020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84076" y="1109662"/>
            <a:ext cx="9520536" cy="1831945"/>
          </a:xfrm>
        </p:spPr>
        <p:txBody>
          <a:bodyPr>
            <a:normAutofit fontScale="90000"/>
          </a:bodyPr>
          <a:lstStyle/>
          <a:p>
            <a:r>
              <a:rPr lang="en-US" altLang="en-US" sz="6000" dirty="0"/>
              <a:t>Formosan Union Chemical Corp.</a:t>
            </a:r>
            <a:endParaRPr lang="en-US" altLang="en-US" sz="6000" dirty="0">
              <a:ea typeface="標楷體" panose="03000509000000000000" pitchFamily="65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308670" y="2356341"/>
            <a:ext cx="9560945" cy="3727938"/>
          </a:xfrm>
        </p:spPr>
        <p:txBody>
          <a:bodyPr>
            <a:noAutofit/>
          </a:bodyPr>
          <a:lstStyle/>
          <a:p>
            <a:pPr>
              <a:lnSpc>
                <a:spcPts val="6000"/>
              </a:lnSpc>
            </a:pPr>
            <a:r>
              <a:rPr lang="en-US" altLang="zh-TW" sz="8000" dirty="0" smtClean="0">
                <a:latin typeface="+mj-lt"/>
              </a:rPr>
              <a:t>2020</a:t>
            </a:r>
          </a:p>
          <a:p>
            <a:pPr>
              <a:lnSpc>
                <a:spcPts val="6000"/>
              </a:lnSpc>
            </a:pPr>
            <a:r>
              <a:rPr lang="en-US" altLang="zh-TW" sz="8000" dirty="0" smtClean="0">
                <a:latin typeface="+mj-lt"/>
              </a:rPr>
              <a:t>Investor </a:t>
            </a:r>
            <a:r>
              <a:rPr lang="en-US" altLang="zh-TW" sz="8000" dirty="0">
                <a:latin typeface="+mj-lt"/>
              </a:rPr>
              <a:t>Conference</a:t>
            </a:r>
            <a:endParaRPr lang="en-US" altLang="zh-TW" sz="8000" dirty="0">
              <a:latin typeface="+mj-lt"/>
              <a:ea typeface="標楷體" panose="03000509000000000000" pitchFamily="65" charset="-120"/>
            </a:endParaRPr>
          </a:p>
          <a:p>
            <a:r>
              <a:rPr lang="en-US" altLang="zh-TW" sz="4000" dirty="0" smtClean="0">
                <a:latin typeface="+mj-lt"/>
              </a:rPr>
              <a:t>12.17.2020</a:t>
            </a:r>
            <a:endParaRPr lang="en-US" altLang="zh-TW" sz="4000" dirty="0">
              <a:latin typeface="+mj-lt"/>
              <a:ea typeface="標楷體" panose="03000509000000000000" pitchFamily="65" charset="-120"/>
            </a:endParaRPr>
          </a:p>
          <a:p>
            <a:r>
              <a:rPr lang="en-US" altLang="zh-TW" sz="3600" dirty="0">
                <a:latin typeface="+mj-lt"/>
              </a:rPr>
              <a:t>(Stock Symbol: 1709)</a:t>
            </a:r>
            <a:endParaRPr lang="en-US" altLang="en-US" sz="3600" dirty="0">
              <a:latin typeface="+mj-lt"/>
              <a:ea typeface="標楷體" panose="03000509000000000000" pitchFamily="65" charset="-120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30979" y="528121"/>
            <a:ext cx="1918103" cy="1002323"/>
            <a:chOff x="1831" y="911"/>
            <a:chExt cx="1270" cy="607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1831" y="911"/>
              <a:ext cx="1270" cy="60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>
                <a:latin typeface="+mj-lt"/>
              </a:endParaRP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2062" y="1021"/>
              <a:ext cx="891" cy="36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zh-TW" sz="40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+mj-lt"/>
                </a:rPr>
                <a:t>FUCC</a:t>
              </a:r>
              <a:r>
                <a:rPr lang="en-US">
                  <a:latin typeface="+mj-lt"/>
                </a:rPr>
                <a:t> </a:t>
              </a:r>
              <a:endParaRPr kumimoji="1" lang="en-US" altLang="zh-TW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新細明體" pitchFamily="18" charset="-120"/>
                <a:cs typeface="新細明體" pitchFamily="18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771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32515" y="624110"/>
            <a:ext cx="10096332" cy="638020"/>
          </a:xfrm>
        </p:spPr>
        <p:txBody>
          <a:bodyPr>
            <a:noAutofit/>
          </a:bodyPr>
          <a:lstStyle/>
          <a:p>
            <a:pPr algn="ctr"/>
            <a:r>
              <a:rPr lang="en-US" altLang="en-US" sz="2400" dirty="0" smtClean="0"/>
              <a:t>CONSOLIDATED </a:t>
            </a:r>
            <a:r>
              <a:rPr lang="en-US" altLang="en-US" sz="2400" dirty="0"/>
              <a:t>STATEMENTS OF INCOME IN THE </a:t>
            </a:r>
            <a:r>
              <a:rPr lang="en-US" altLang="en-US" sz="2400" dirty="0" smtClean="0"/>
              <a:t>LAST 5 </a:t>
            </a:r>
            <a:r>
              <a:rPr lang="en-US" altLang="en-US" sz="2400" dirty="0"/>
              <a:t>YEARS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18169"/>
              </p:ext>
            </p:extLst>
          </p:nvPr>
        </p:nvGraphicFramePr>
        <p:xfrm>
          <a:off x="630314" y="1442906"/>
          <a:ext cx="11150353" cy="5205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969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52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53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900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8927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5414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7706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0987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48054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24721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4711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38296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Unit: NT$ million</a:t>
                      </a:r>
                      <a:endParaRPr lang="en-US" alt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微軟正黑體" panose="020B0604030504040204" pitchFamily="34" charset="-120"/>
                        </a:rPr>
                        <a:t>2016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微軟正黑體" panose="020B0604030504040204" pitchFamily="34" charset="-120"/>
                        </a:rPr>
                        <a:t>2017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微軟正黑體" panose="020B0604030504040204" pitchFamily="34" charset="-120"/>
                        </a:rPr>
                        <a:t>2018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微軟正黑體" panose="020B0604030504040204" pitchFamily="34" charset="-120"/>
                        </a:rPr>
                        <a:t>2019</a:t>
                      </a:r>
                      <a:endParaRPr lang="en-US" altLang="zh-TW" sz="1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微軟正黑體" panose="020B0604030504040204" pitchFamily="34" charset="-120"/>
                        </a:rPr>
                        <a:t>20</a:t>
                      </a:r>
                      <a:r>
                        <a:rPr lang="en-US" altLang="zh-TW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微軟正黑體" panose="020B0604030504040204" pitchFamily="34" charset="-120"/>
                        </a:rPr>
                        <a:t>20</a:t>
                      </a:r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微軟正黑體" panose="020B0604030504040204" pitchFamily="34" charset="-120"/>
                        </a:rPr>
                        <a:t>Q3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296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en-US" sz="1800" u="none" strike="noStrike" dirty="0">
                          <a:effectLst/>
                          <a:latin typeface="+mj-lt"/>
                        </a:rPr>
                        <a:t>Operating revenue</a:t>
                      </a:r>
                      <a:endParaRPr lang="en-US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8,574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8,787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9,785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8,797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6,514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296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en-US" sz="1800" u="none" strike="noStrike" dirty="0">
                          <a:effectLst/>
                          <a:latin typeface="+mj-lt"/>
                        </a:rPr>
                        <a:t>Operating costs</a:t>
                      </a:r>
                      <a:endParaRPr lang="en-US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6,747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7,137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8,528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7,802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5,431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296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en-US" sz="1800" u="none" strike="noStrike" dirty="0">
                          <a:effectLst/>
                          <a:latin typeface="+mj-lt"/>
                        </a:rPr>
                        <a:t>Gross profit</a:t>
                      </a:r>
                      <a:endParaRPr lang="en-US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1,827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1,650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1,252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997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1,087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296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en-US" sz="1800" u="none" strike="noStrike" dirty="0">
                          <a:effectLst/>
                          <a:latin typeface="+mj-lt"/>
                        </a:rPr>
                        <a:t>Operating expenses</a:t>
                      </a:r>
                      <a:endParaRPr lang="en-US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783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796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759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693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574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296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en-US" sz="1800" u="none" strike="noStrike" dirty="0" smtClean="0">
                          <a:effectLst/>
                          <a:latin typeface="+mj-lt"/>
                        </a:rPr>
                        <a:t>Profit from operations</a:t>
                      </a:r>
                      <a:endParaRPr lang="en-US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1,044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854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493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947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en-US" sz="1800" u="none" strike="noStrike" dirty="0">
                          <a:effectLst/>
                          <a:latin typeface="+mj-lt"/>
                        </a:rPr>
                        <a:t>Non-operating income and expenses</a:t>
                      </a:r>
                      <a:endParaRPr lang="en-US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(34)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319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en-US" sz="1800" u="none" strike="noStrike" dirty="0">
                          <a:effectLst/>
                          <a:latin typeface="+mj-lt"/>
                        </a:rPr>
                        <a:t>Profit before income tax</a:t>
                      </a:r>
                      <a:endParaRPr lang="en-US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1,110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820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523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534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296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en-US" sz="1800" u="none" strike="noStrike" dirty="0">
                          <a:effectLst/>
                          <a:latin typeface="+mj-lt"/>
                        </a:rPr>
                        <a:t>Income tax expense</a:t>
                      </a:r>
                      <a:endParaRPr lang="en-US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133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5947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en-US" sz="1800" u="none" strike="noStrike" dirty="0">
                          <a:effectLst/>
                          <a:latin typeface="+mj-lt"/>
                        </a:rPr>
                        <a:t>Net profit</a:t>
                      </a:r>
                      <a:endParaRPr lang="en-US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901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662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208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59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  <a:latin typeface="+mj-lt"/>
                        </a:rPr>
                        <a:t>Earnings per share (NT$)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1.88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1.32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0.77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0.44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0.85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8296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en-US" sz="1800" u="none" strike="noStrike" dirty="0">
                          <a:effectLst/>
                          <a:latin typeface="+mj-lt"/>
                        </a:rPr>
                        <a:t>Cash dividends (NT$)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1.60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1.50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0.50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0.50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endParaRPr lang="zh-TW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315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69821" y="631163"/>
            <a:ext cx="8911687" cy="547867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/>
              <a:t>CONSOLIDATED REVENUE IN THE LAST 5 YEARS</a:t>
            </a:r>
            <a:endParaRPr lang="en-US" altLang="en-US" sz="3200" dirty="0">
              <a:ea typeface="微軟正黑體" panose="020B0604030504040204" pitchFamily="34" charset="-120"/>
            </a:endParaRPr>
          </a:p>
        </p:txBody>
      </p:sp>
      <p:graphicFrame>
        <p:nvGraphicFramePr>
          <p:cNvPr id="5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4113349"/>
              </p:ext>
            </p:extLst>
          </p:nvPr>
        </p:nvGraphicFramePr>
        <p:xfrm>
          <a:off x="362608" y="1318437"/>
          <a:ext cx="11587654" cy="5271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3453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46429" y="629584"/>
            <a:ext cx="8911687" cy="522110"/>
          </a:xfrm>
        </p:spPr>
        <p:txBody>
          <a:bodyPr>
            <a:noAutofit/>
          </a:bodyPr>
          <a:lstStyle/>
          <a:p>
            <a:pPr algn="ctr"/>
            <a:r>
              <a:rPr lang="en-US" altLang="en-US" sz="3200" dirty="0"/>
              <a:t>NET PROFIT IN THE LAST 5 YEARS</a:t>
            </a:r>
            <a:endParaRPr lang="en-US" altLang="en-US" sz="3200" dirty="0">
              <a:ea typeface="微軟正黑體" panose="020B0604030504040204" pitchFamily="34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678318"/>
              </p:ext>
            </p:extLst>
          </p:nvPr>
        </p:nvGraphicFramePr>
        <p:xfrm>
          <a:off x="609600" y="1244009"/>
          <a:ext cx="10972800" cy="5080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文字方塊 1"/>
          <p:cNvSpPr txBox="1"/>
          <p:nvPr/>
        </p:nvSpPr>
        <p:spPr>
          <a:xfrm>
            <a:off x="1190564" y="1212112"/>
            <a:ext cx="1772658" cy="24454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pPr>
            <a:r>
              <a:rPr lang="en-US" altLang="en-US" sz="1400" dirty="0">
                <a:latin typeface="微軟正黑體" panose="020B0604030504040204" pitchFamily="34" charset="-120"/>
              </a:rPr>
              <a:t>Unit: NT$ million</a:t>
            </a:r>
          </a:p>
        </p:txBody>
      </p:sp>
    </p:spTree>
    <p:extLst>
      <p:ext uri="{BB962C8B-B14F-4D97-AF65-F5344CB8AC3E}">
        <p14:creationId xmlns:p14="http://schemas.microsoft.com/office/powerpoint/2010/main" val="111085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1993" y="723698"/>
            <a:ext cx="8911687" cy="625141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dirty="0"/>
              <a:t>SIMPLIFIED CONSOLIDATED STATEMENTS OF INCOME</a:t>
            </a:r>
            <a:endParaRPr lang="en-US" altLang="en-US" sz="2800" dirty="0">
              <a:ea typeface="微軟正黑體" panose="020B0604030504040204" pitchFamily="34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1828885"/>
              </p:ext>
            </p:extLst>
          </p:nvPr>
        </p:nvGraphicFramePr>
        <p:xfrm>
          <a:off x="1358284" y="1416674"/>
          <a:ext cx="9781944" cy="48545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66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08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708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708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7082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8098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8098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Unit: NT$ million</a:t>
                      </a:r>
                      <a:endParaRPr lang="en-US" alt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微軟正黑體" panose="020B0604030504040204" pitchFamily="34" charset="-120"/>
                        </a:rPr>
                        <a:t>20</a:t>
                      </a:r>
                      <a:r>
                        <a:rPr lang="en-US" altLang="zh-TW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微軟正黑體" panose="020B0604030504040204" pitchFamily="34" charset="-120"/>
                        </a:rPr>
                        <a:t>20</a:t>
                      </a:r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微軟正黑體" panose="020B0604030504040204" pitchFamily="34" charset="-120"/>
                        </a:rPr>
                        <a:t>Q3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微軟正黑體" panose="020B0604030504040204" pitchFamily="34" charset="-120"/>
                        </a:rPr>
                        <a:t>201</a:t>
                      </a:r>
                      <a:r>
                        <a:rPr lang="en-US" altLang="zh-TW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微軟正黑體" panose="020B0604030504040204" pitchFamily="34" charset="-120"/>
                        </a:rPr>
                        <a:t>9</a:t>
                      </a:r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微軟正黑體" panose="020B0604030504040204" pitchFamily="34" charset="-120"/>
                        </a:rPr>
                        <a:t>Q3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微軟正黑體" panose="020B0604030504040204" pitchFamily="34" charset="-120"/>
                        </a:rPr>
                        <a:t>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Amount of increase (or decrease)</a:t>
                      </a:r>
                      <a:endParaRPr lang="en-US" alt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Rate of increase (or decrease) (%</a:t>
                      </a:r>
                      <a:endParaRPr lang="en-US" altLang="zh-TW" sz="18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en-US" sz="1800" u="none" strike="noStrike" dirty="0">
                          <a:effectLst/>
                          <a:latin typeface="+mj-lt"/>
                        </a:rPr>
                        <a:t>Operating revenue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6,514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6,528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(14)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en-US" sz="1800" u="none" strike="noStrike" dirty="0">
                          <a:effectLst/>
                          <a:latin typeface="+mj-lt"/>
                        </a:rPr>
                        <a:t>Operating costs</a:t>
                      </a:r>
                      <a:endParaRPr lang="en-US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5,431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5,759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(328)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(6)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en-US" sz="1800" u="none" strike="noStrike" dirty="0">
                          <a:effectLst/>
                          <a:latin typeface="+mj-lt"/>
                        </a:rPr>
                        <a:t>Gross profit</a:t>
                      </a:r>
                      <a:endParaRPr lang="en-US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1,087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777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en-US" sz="1800" u="none" strike="noStrike" dirty="0">
                          <a:effectLst/>
                          <a:latin typeface="+mj-lt"/>
                        </a:rPr>
                        <a:t>Operating expenses</a:t>
                      </a:r>
                      <a:endParaRPr lang="en-US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574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en-US" sz="1800" u="none" strike="noStrike" dirty="0">
                          <a:effectLst/>
                          <a:latin typeface="+mj-lt"/>
                        </a:rPr>
                        <a:t>Profit from operations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en-US" sz="1800" u="none" strike="noStrike" dirty="0">
                          <a:effectLst/>
                          <a:latin typeface="+mj-lt"/>
                        </a:rPr>
                        <a:t>Non-operating income and expenses</a:t>
                      </a:r>
                      <a:endParaRPr lang="en-US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(7)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en-US" sz="1800" u="none" strike="noStrike" dirty="0">
                          <a:effectLst/>
                          <a:latin typeface="+mj-lt"/>
                        </a:rPr>
                        <a:t>Profit before income tax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534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en-US" sz="1800" u="none" strike="noStrike" dirty="0">
                          <a:effectLst/>
                          <a:latin typeface="+mj-lt"/>
                        </a:rPr>
                        <a:t>Income tax expense</a:t>
                      </a:r>
                      <a:endParaRPr lang="en-US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78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62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79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4689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en-US" sz="1800" u="none" strike="noStrike" dirty="0">
                          <a:effectLst/>
                          <a:latin typeface="+mj-lt"/>
                        </a:rPr>
                        <a:t>Net profit for the period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174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u="none" strike="noStrike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220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126 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79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78123" y="570947"/>
            <a:ext cx="8911687" cy="560746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dirty="0"/>
              <a:t>Financial ratio analysis in the last 5 years</a:t>
            </a:r>
            <a:endParaRPr lang="en-US" altLang="en-US" sz="3200" dirty="0">
              <a:ea typeface="微軟正黑體" panose="020B0604030504040204" pitchFamily="34" charset="-120"/>
            </a:endParaRPr>
          </a:p>
        </p:txBody>
      </p:sp>
      <p:graphicFrame>
        <p:nvGraphicFramePr>
          <p:cNvPr id="5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4442900"/>
              </p:ext>
            </p:extLst>
          </p:nvPr>
        </p:nvGraphicFramePr>
        <p:xfrm>
          <a:off x="609600" y="1346200"/>
          <a:ext cx="11328400" cy="4978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69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75706" y="2763202"/>
            <a:ext cx="2099252" cy="980403"/>
          </a:xfrm>
        </p:spPr>
        <p:txBody>
          <a:bodyPr>
            <a:noAutofit/>
          </a:bodyPr>
          <a:lstStyle/>
          <a:p>
            <a:r>
              <a:rPr lang="en-US" altLang="en-US" sz="6600" dirty="0" smtClean="0"/>
              <a:t>Q&amp;A</a:t>
            </a:r>
            <a:endParaRPr lang="en-US" altLang="en-US" sz="6600" dirty="0"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516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68442" y="937296"/>
            <a:ext cx="8915399" cy="943243"/>
          </a:xfrm>
        </p:spPr>
        <p:txBody>
          <a:bodyPr>
            <a:normAutofit/>
          </a:bodyPr>
          <a:lstStyle/>
          <a:p>
            <a:r>
              <a:rPr lang="en-US" altLang="en-US" sz="5400" dirty="0"/>
              <a:t>Disclaimer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89212" y="2156600"/>
            <a:ext cx="8915399" cy="350232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altLang="en-US" sz="2800" dirty="0">
                <a:latin typeface="+mj-lt"/>
              </a:rPr>
              <a:t>Information from this presentation may include forward-looking </a:t>
            </a:r>
            <a:r>
              <a:rPr lang="en-US" altLang="en-US" sz="2800" dirty="0" smtClean="0">
                <a:latin typeface="+mj-lt"/>
              </a:rPr>
              <a:t>statements; however, </a:t>
            </a:r>
            <a:r>
              <a:rPr lang="en-US" altLang="en-US" sz="2800" dirty="0">
                <a:latin typeface="+mj-lt"/>
              </a:rPr>
              <a:t>it is not limited to statements on all of our possible business activities, </a:t>
            </a:r>
            <a:r>
              <a:rPr lang="en-US" altLang="en-US" sz="2800" dirty="0" smtClean="0">
                <a:latin typeface="+mj-lt"/>
              </a:rPr>
              <a:t>events </a:t>
            </a:r>
            <a:r>
              <a:rPr lang="en-US" altLang="en-US" sz="2800" dirty="0">
                <a:latin typeface="+mj-lt"/>
              </a:rPr>
              <a:t>or developments. Such statements are based on our assumptions on future </a:t>
            </a:r>
            <a:r>
              <a:rPr lang="en-US" altLang="en-US" sz="2800" dirty="0" smtClean="0">
                <a:latin typeface="+mj-lt"/>
              </a:rPr>
              <a:t>operation, political</a:t>
            </a:r>
            <a:r>
              <a:rPr lang="en-US" altLang="en-US" sz="2800" dirty="0">
                <a:latin typeface="+mj-lt"/>
              </a:rPr>
              <a:t>, economic and market factors not in our control. Actual operational outcomes may be significantly different from such statements.</a:t>
            </a:r>
          </a:p>
        </p:txBody>
      </p:sp>
    </p:spTree>
    <p:extLst>
      <p:ext uri="{BB962C8B-B14F-4D97-AF65-F5344CB8AC3E}">
        <p14:creationId xmlns:p14="http://schemas.microsoft.com/office/powerpoint/2010/main" val="371082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92703" y="352764"/>
            <a:ext cx="9503284" cy="980403"/>
          </a:xfrm>
        </p:spPr>
        <p:txBody>
          <a:bodyPr>
            <a:normAutofit/>
          </a:bodyPr>
          <a:lstStyle/>
          <a:p>
            <a:r>
              <a:rPr lang="en-US" altLang="en-US" sz="4800" b="1" dirty="0"/>
              <a:t>Company Historical Highlights</a:t>
            </a:r>
            <a:endParaRPr lang="en-US" altLang="en-US" sz="4800" b="1" dirty="0"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57770" y="1417278"/>
            <a:ext cx="9811735" cy="5037827"/>
          </a:xfrm>
        </p:spPr>
        <p:txBody>
          <a:bodyPr>
            <a:noAutofit/>
          </a:bodyPr>
          <a:lstStyle/>
          <a:p>
            <a:pPr>
              <a:lnSpc>
                <a:spcPts val="2600"/>
              </a:lnSpc>
              <a:spcBef>
                <a:spcPts val="0"/>
              </a:spcBef>
              <a:tabLst>
                <a:tab pos="1882775" algn="l"/>
              </a:tabLst>
            </a:pPr>
            <a:r>
              <a:rPr lang="en-US" sz="1800" dirty="0">
                <a:latin typeface="+mj-lt"/>
              </a:rPr>
              <a:t>June  1973	Established in Taipei City on June 21, 1973. The registered capital is 	</a:t>
            </a:r>
            <a:r>
              <a:rPr lang="en-US" altLang="zh-TW" sz="1800" dirty="0">
                <a:latin typeface="+mj-lt"/>
              </a:rPr>
              <a:t>NT$</a:t>
            </a:r>
            <a:r>
              <a:rPr lang="en-US" sz="1800" dirty="0">
                <a:latin typeface="+mj-lt"/>
              </a:rPr>
              <a:t>50,000,000.</a:t>
            </a:r>
          </a:p>
          <a:p>
            <a:pPr>
              <a:lnSpc>
                <a:spcPts val="2600"/>
              </a:lnSpc>
              <a:spcBef>
                <a:spcPts val="0"/>
              </a:spcBef>
              <a:tabLst>
                <a:tab pos="1882775" algn="l"/>
              </a:tabLst>
            </a:pPr>
            <a:r>
              <a:rPr lang="en-US" sz="1800" dirty="0">
                <a:latin typeface="+mj-lt"/>
              </a:rPr>
              <a:t>April  1977	Completed </a:t>
            </a:r>
            <a:r>
              <a:rPr lang="en-US" sz="1800" dirty="0" err="1">
                <a:latin typeface="+mj-lt"/>
              </a:rPr>
              <a:t>Linyuan</a:t>
            </a:r>
            <a:r>
              <a:rPr lang="en-US" sz="1800" dirty="0">
                <a:latin typeface="+mj-lt"/>
              </a:rPr>
              <a:t> Factory in Kaohsiung. Started producing detergent-use alkyl 	benzenes.</a:t>
            </a:r>
          </a:p>
          <a:p>
            <a:pPr>
              <a:lnSpc>
                <a:spcPts val="2600"/>
              </a:lnSpc>
              <a:spcBef>
                <a:spcPts val="0"/>
              </a:spcBef>
              <a:tabLst>
                <a:tab pos="1882775" algn="l"/>
              </a:tabLst>
            </a:pPr>
            <a:r>
              <a:rPr lang="en-US" sz="1800" dirty="0">
                <a:latin typeface="+mj-lt"/>
              </a:rPr>
              <a:t>July    1986	Company stock officially offered to the market for trading.</a:t>
            </a:r>
          </a:p>
          <a:p>
            <a:pPr>
              <a:lnSpc>
                <a:spcPts val="2600"/>
              </a:lnSpc>
              <a:spcBef>
                <a:spcPts val="0"/>
              </a:spcBef>
              <a:tabLst>
                <a:tab pos="1882775" algn="l"/>
              </a:tabLst>
            </a:pPr>
            <a:r>
              <a:rPr lang="en-US" sz="1800" dirty="0">
                <a:latin typeface="+mj-lt"/>
              </a:rPr>
              <a:t>Oct.   2004	</a:t>
            </a:r>
            <a:r>
              <a:rPr lang="en-US" sz="1800" dirty="0" err="1">
                <a:latin typeface="+mj-lt"/>
              </a:rPr>
              <a:t>Nonylphenol</a:t>
            </a:r>
            <a:r>
              <a:rPr lang="en-US" sz="1800" dirty="0">
                <a:latin typeface="+mj-lt"/>
              </a:rPr>
              <a:t> plant expansion, annual production capacity is 25KT.</a:t>
            </a:r>
          </a:p>
          <a:p>
            <a:pPr>
              <a:lnSpc>
                <a:spcPts val="2600"/>
              </a:lnSpc>
              <a:spcBef>
                <a:spcPts val="0"/>
              </a:spcBef>
              <a:tabLst>
                <a:tab pos="1882775" algn="l"/>
              </a:tabLst>
            </a:pPr>
            <a:r>
              <a:rPr lang="en-US" sz="1800" dirty="0">
                <a:latin typeface="+mj-lt"/>
              </a:rPr>
              <a:t>Dec.   2010	</a:t>
            </a:r>
            <a:r>
              <a:rPr lang="en-US" sz="1800" dirty="0" smtClean="0">
                <a:latin typeface="+mj-lt"/>
              </a:rPr>
              <a:t>Upgrade </a:t>
            </a:r>
            <a:r>
              <a:rPr lang="en-US" sz="1800" dirty="0">
                <a:latin typeface="+mj-lt"/>
              </a:rPr>
              <a:t>alkylation </a:t>
            </a:r>
            <a:r>
              <a:rPr lang="en-US" sz="1800" dirty="0" err="1" smtClean="0">
                <a:latin typeface="+mj-lt"/>
              </a:rPr>
              <a:t>equipments</a:t>
            </a:r>
            <a:r>
              <a:rPr lang="en-US" sz="1800" dirty="0" smtClean="0">
                <a:latin typeface="+mj-lt"/>
              </a:rPr>
              <a:t>. </a:t>
            </a:r>
            <a:r>
              <a:rPr lang="en-US" sz="1800" dirty="0">
                <a:latin typeface="+mj-lt"/>
              </a:rPr>
              <a:t>Increased the total capacity </a:t>
            </a:r>
            <a:r>
              <a:rPr lang="en-US" sz="1800" dirty="0" smtClean="0">
                <a:latin typeface="+mj-lt"/>
              </a:rPr>
              <a:t>of alkyl </a:t>
            </a:r>
            <a:r>
              <a:rPr lang="en-US" sz="1800" dirty="0">
                <a:latin typeface="+mj-lt"/>
              </a:rPr>
              <a:t>benzenes </a:t>
            </a:r>
            <a:endParaRPr lang="en-US" sz="1800" dirty="0" smtClean="0">
              <a:latin typeface="+mj-lt"/>
            </a:endParaRPr>
          </a:p>
          <a:p>
            <a:pPr>
              <a:lnSpc>
                <a:spcPts val="2600"/>
              </a:lnSpc>
              <a:spcBef>
                <a:spcPts val="0"/>
              </a:spcBef>
              <a:tabLst>
                <a:tab pos="1882775" algn="l"/>
              </a:tabLst>
            </a:pPr>
            <a:r>
              <a:rPr lang="en-US" sz="1800" dirty="0">
                <a:latin typeface="+mj-lt"/>
              </a:rPr>
              <a:t> </a:t>
            </a:r>
            <a:r>
              <a:rPr lang="en-US" sz="1800" dirty="0" smtClean="0">
                <a:latin typeface="+mj-lt"/>
              </a:rPr>
              <a:t>                              to </a:t>
            </a:r>
            <a:r>
              <a:rPr lang="en-US" sz="1800" dirty="0">
                <a:latin typeface="+mj-lt"/>
              </a:rPr>
              <a:t>125KT.</a:t>
            </a:r>
          </a:p>
          <a:p>
            <a:pPr>
              <a:lnSpc>
                <a:spcPts val="2600"/>
              </a:lnSpc>
              <a:spcBef>
                <a:spcPts val="0"/>
              </a:spcBef>
              <a:tabLst>
                <a:tab pos="1882775" algn="l"/>
              </a:tabLst>
            </a:pPr>
            <a:r>
              <a:rPr lang="en-US" sz="1800" dirty="0">
                <a:latin typeface="+mj-lt"/>
              </a:rPr>
              <a:t>Jan.    2014</a:t>
            </a:r>
            <a:r>
              <a:rPr lang="en-US" altLang="zh-TW" sz="1800" dirty="0">
                <a:latin typeface="+mj-lt"/>
              </a:rPr>
              <a:t>  </a:t>
            </a:r>
            <a:r>
              <a:rPr lang="en-US" sz="1800" dirty="0">
                <a:latin typeface="+mj-lt"/>
              </a:rPr>
              <a:t>	Received the permission to release the first domestic unsecured convertible 	debenture. The total amount is NT$ 0.7 billion. T</a:t>
            </a:r>
            <a:r>
              <a:rPr lang="en-US" altLang="zh-TW" sz="1800" dirty="0">
                <a:latin typeface="+mj-lt"/>
              </a:rPr>
              <a:t>he debenture has been listed since 	February 20th in the year.</a:t>
            </a:r>
            <a:endParaRPr lang="en-US" altLang="zh-TW" sz="1800" dirty="0">
              <a:latin typeface="+mj-lt"/>
              <a:ea typeface="微軟正黑體" panose="020B0604030504040204" pitchFamily="34" charset="-120"/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en-US" altLang="zh-TW" sz="1800" dirty="0">
                <a:latin typeface="+mj-lt"/>
              </a:rPr>
              <a:t>May   2016          Completed plant </a:t>
            </a:r>
            <a:r>
              <a:rPr lang="en-US" altLang="zh-TW" sz="1800" dirty="0" smtClean="0">
                <a:latin typeface="+mj-lt"/>
              </a:rPr>
              <a:t>debottleneck of Hydrogenated Hydrocarbon Resin, </a:t>
            </a:r>
            <a:r>
              <a:rPr lang="en-US" altLang="zh-TW" sz="1800" dirty="0">
                <a:latin typeface="+mj-lt"/>
              </a:rPr>
              <a:t>annual  </a:t>
            </a:r>
            <a:r>
              <a:rPr lang="en-US" altLang="zh-TW" sz="1800" dirty="0" smtClean="0">
                <a:latin typeface="+mj-lt"/>
              </a:rPr>
              <a:t>           </a:t>
            </a: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US" altLang="zh-TW" sz="1800" dirty="0" smtClean="0">
                <a:latin typeface="+mj-lt"/>
              </a:rPr>
              <a:t>                                    production </a:t>
            </a:r>
            <a:r>
              <a:rPr lang="en-US" altLang="zh-TW" sz="1800" dirty="0">
                <a:latin typeface="+mj-lt"/>
              </a:rPr>
              <a:t>capacity increased to 24KT.</a:t>
            </a:r>
            <a:endParaRPr lang="en-US" altLang="en-US" sz="1800" dirty="0">
              <a:latin typeface="+mj-lt"/>
            </a:endParaRPr>
          </a:p>
          <a:p>
            <a:pPr>
              <a:lnSpc>
                <a:spcPts val="2600"/>
              </a:lnSpc>
              <a:spcBef>
                <a:spcPts val="0"/>
              </a:spcBef>
            </a:pPr>
            <a:r>
              <a:rPr lang="en-US" altLang="zh-TW" sz="1800" dirty="0" smtClean="0">
                <a:latin typeface="+mj-lt"/>
              </a:rPr>
              <a:t>April</a:t>
            </a:r>
            <a:r>
              <a:rPr lang="zh-TW" altLang="en-US" sz="1800" dirty="0" smtClean="0">
                <a:latin typeface="+mj-lt"/>
              </a:rPr>
              <a:t> </a:t>
            </a:r>
            <a:r>
              <a:rPr lang="en-US" altLang="zh-TW" sz="1800" dirty="0" smtClean="0">
                <a:latin typeface="+mj-lt"/>
              </a:rPr>
              <a:t> 2018           </a:t>
            </a:r>
            <a:r>
              <a:rPr lang="en-US" altLang="zh-TW" sz="1800" dirty="0">
                <a:latin typeface="+mj-lt"/>
              </a:rPr>
              <a:t>Started-up 40KTA </a:t>
            </a:r>
            <a:r>
              <a:rPr lang="en-US" altLang="zh-TW" sz="1800" dirty="0" err="1">
                <a:latin typeface="+mj-lt"/>
              </a:rPr>
              <a:t>Nonylphenol</a:t>
            </a:r>
            <a:r>
              <a:rPr lang="en-US" altLang="zh-TW" sz="1800" dirty="0">
                <a:latin typeface="+mj-lt"/>
              </a:rPr>
              <a:t> Plant in Jiangsu, China. The plant is 50-50 JV with          </a:t>
            </a:r>
          </a:p>
          <a:p>
            <a:pPr marL="0" indent="0">
              <a:lnSpc>
                <a:spcPts val="2600"/>
              </a:lnSpc>
              <a:spcBef>
                <a:spcPts val="0"/>
              </a:spcBef>
              <a:buNone/>
            </a:pPr>
            <a:r>
              <a:rPr lang="en-US" altLang="zh-TW" sz="1800" dirty="0">
                <a:latin typeface="+mj-lt"/>
              </a:rPr>
              <a:t>                                   Chang Chun Group.</a:t>
            </a:r>
            <a:endParaRPr lang="en-US" altLang="en-US" sz="1800" dirty="0">
              <a:latin typeface="+mj-lt"/>
            </a:endParaRPr>
          </a:p>
          <a:p>
            <a:pPr>
              <a:spcBef>
                <a:spcPts val="0"/>
              </a:spcBef>
            </a:pPr>
            <a:endParaRPr lang="en-US" altLang="en-US" sz="1800" dirty="0">
              <a:latin typeface="+mj-lt"/>
            </a:endParaRPr>
          </a:p>
          <a:p>
            <a:pPr>
              <a:spcBef>
                <a:spcPts val="0"/>
              </a:spcBef>
            </a:pPr>
            <a:endParaRPr lang="en-US" alt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7907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2595786" y="968524"/>
            <a:ext cx="8915399" cy="1133742"/>
          </a:xfrm>
        </p:spPr>
        <p:txBody>
          <a:bodyPr/>
          <a:lstStyle/>
          <a:p>
            <a:r>
              <a:rPr lang="en-US" altLang="en-US" b="1" dirty="0"/>
              <a:t>Business Scope</a:t>
            </a:r>
          </a:p>
        </p:txBody>
      </p:sp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>
          <a:xfrm>
            <a:off x="2589212" y="1956987"/>
            <a:ext cx="8921973" cy="293120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+mj-lt"/>
              </a:rPr>
              <a:t>Main business:</a:t>
            </a:r>
            <a:endParaRPr lang="en-US" altLang="zh-TW" sz="3200" dirty="0">
              <a:latin typeface="+mj-lt"/>
              <a:ea typeface="微軟正黑體" panose="020B0604030504040204" pitchFamily="34" charset="-120"/>
            </a:endParaRPr>
          </a:p>
          <a:p>
            <a:r>
              <a:rPr lang="en-US" altLang="en-US" sz="3200" dirty="0">
                <a:latin typeface="+mj-lt"/>
              </a:rPr>
              <a:t>We're committed to the </a:t>
            </a:r>
            <a:r>
              <a:rPr lang="en-US" altLang="en-US" sz="3200" dirty="0" smtClean="0">
                <a:latin typeface="+mj-lt"/>
              </a:rPr>
              <a:t>manufacturing and </a:t>
            </a:r>
            <a:r>
              <a:rPr lang="en-US" altLang="en-US" sz="3200" dirty="0">
                <a:latin typeface="+mj-lt"/>
              </a:rPr>
              <a:t>sale of alkyl benzene</a:t>
            </a:r>
            <a:r>
              <a:rPr lang="en-US" altLang="en-US" sz="3200" dirty="0" smtClean="0">
                <a:latin typeface="+mj-lt"/>
              </a:rPr>
              <a:t>, alkyl phenol, and hydrocarbon </a:t>
            </a:r>
            <a:r>
              <a:rPr lang="en-US" altLang="en-US" sz="3200" dirty="0">
                <a:latin typeface="+mj-lt"/>
              </a:rPr>
              <a:t>resin and </a:t>
            </a:r>
            <a:r>
              <a:rPr lang="en-US" altLang="en-US" sz="3200" dirty="0" smtClean="0">
                <a:latin typeface="+mj-lt"/>
              </a:rPr>
              <a:t>their derivatives. We also manage the </a:t>
            </a:r>
            <a:r>
              <a:rPr lang="en-US" altLang="en-US" sz="3200" dirty="0">
                <a:latin typeface="+mj-lt"/>
              </a:rPr>
              <a:t>operation and investment of </a:t>
            </a:r>
            <a:r>
              <a:rPr lang="en-US" altLang="en-US" sz="3200" dirty="0" smtClean="0">
                <a:latin typeface="+mj-lt"/>
              </a:rPr>
              <a:t>related </a:t>
            </a:r>
            <a:r>
              <a:rPr lang="en-US" altLang="en-US" sz="3200" dirty="0">
                <a:latin typeface="+mj-lt"/>
              </a:rPr>
              <a:t>businesses.</a:t>
            </a:r>
            <a:endParaRPr lang="en-US" altLang="en-US" sz="3200" dirty="0">
              <a:latin typeface="+mj-lt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763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8979" y="156673"/>
            <a:ext cx="9735632" cy="3049819"/>
          </a:xfrm>
        </p:spPr>
        <p:txBody>
          <a:bodyPr>
            <a:normAutofit/>
          </a:bodyPr>
          <a:lstStyle/>
          <a:p>
            <a:pPr marL="457200" indent="-457200">
              <a:lnSpc>
                <a:spcPts val="4000"/>
              </a:lnSpc>
              <a:spcBef>
                <a:spcPts val="24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Business Proportion for Main Products (Departments)</a:t>
            </a:r>
            <a:r>
              <a:rPr dirty="0"/>
              <a:t/>
            </a:r>
            <a:br>
              <a:rPr dirty="0"/>
            </a:br>
            <a:r>
              <a:rPr lang="en-US" altLang="en-US" sz="2400" dirty="0"/>
              <a:t>Our main business focuses on the manufacturing and sale of the products and derivatives below: Alkyl benzene, alkyl phenol, alkyl benzene sulfonic acid and hydrocarbon resin.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84433"/>
              </p:ext>
            </p:extLst>
          </p:nvPr>
        </p:nvGraphicFramePr>
        <p:xfrm>
          <a:off x="2179676" y="2846512"/>
          <a:ext cx="9494873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98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22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862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1175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9478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lt"/>
                        </a:rPr>
                        <a:t>Year</a:t>
                      </a:r>
                      <a:endParaRPr lang="en-US" altLang="en-US" sz="24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+mj-lt"/>
                        </a:rPr>
                        <a:t>2019</a:t>
                      </a:r>
                      <a:endParaRPr lang="en-US" altLang="en-US" sz="24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400" dirty="0" smtClean="0">
                          <a:latin typeface="+mj-lt"/>
                        </a:rPr>
                        <a:t>2018</a:t>
                      </a:r>
                      <a:endParaRPr lang="en-US" altLang="en-US" sz="24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lt"/>
                        </a:rPr>
                        <a:t>Item</a:t>
                      </a:r>
                      <a:endParaRPr lang="en-US" altLang="en-US" sz="24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lt"/>
                        </a:rPr>
                        <a:t>Amount</a:t>
                      </a:r>
                      <a:endParaRPr lang="en-US" altLang="en-US" sz="24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lt"/>
                        </a:rPr>
                        <a:t>Ratio (%)</a:t>
                      </a:r>
                      <a:endParaRPr lang="en-US" altLang="en-US" sz="24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lt"/>
                        </a:rPr>
                        <a:t>Amount</a:t>
                      </a:r>
                      <a:endParaRPr lang="en-US" altLang="en-US" sz="24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+mj-lt"/>
                        </a:rPr>
                        <a:t>Ratio (%)</a:t>
                      </a:r>
                      <a:endParaRPr lang="en-US" altLang="en-US" sz="24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+mj-lt"/>
                        </a:rPr>
                        <a:t>Alkylation</a:t>
                      </a:r>
                      <a:r>
                        <a:rPr lang="zh-TW" altLang="en-US" sz="2400" baseline="0" dirty="0" smtClean="0">
                          <a:latin typeface="+mj-lt"/>
                        </a:rPr>
                        <a:t> </a:t>
                      </a:r>
                      <a:r>
                        <a:rPr lang="zh-TW" altLang="en-US" sz="2400" dirty="0" smtClean="0">
                          <a:latin typeface="+mj-lt"/>
                        </a:rPr>
                        <a:t>Department</a:t>
                      </a:r>
                      <a:endParaRPr lang="en-US" altLang="en-US" sz="24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5,909,388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67.17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6,629,123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67.75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lt"/>
                        </a:rPr>
                        <a:t>Resin Department</a:t>
                      </a:r>
                      <a:endParaRPr lang="en-US" altLang="en-US" sz="24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2,452,138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27.88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2,806,920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28.68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3431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lt"/>
                        </a:rPr>
                        <a:t>Agriculture &amp; Others</a:t>
                      </a:r>
                      <a:endParaRPr lang="en-US" altLang="en-US" sz="24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435,636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4.95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349,342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3.57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latin typeface="+mj-lt"/>
                        </a:rPr>
                        <a:t>Total</a:t>
                      </a:r>
                      <a:endParaRPr lang="en-US" altLang="en-US" sz="24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8,797,162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100.00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 smtClean="0">
                          <a:latin typeface="+mj-ea"/>
                          <a:ea typeface="+mj-ea"/>
                        </a:rPr>
                        <a:t>9,785,385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2400" dirty="0">
                          <a:latin typeface="+mj-ea"/>
                          <a:ea typeface="+mj-ea"/>
                        </a:rPr>
                        <a:t>100.00</a:t>
                      </a:r>
                      <a:endParaRPr lang="zh-TW" altLang="en-US" sz="2400" dirty="0">
                        <a:latin typeface="+mj-ea"/>
                        <a:ea typeface="+mj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r>
                        <a:rPr lang="zh-TW" altLang="en-US" sz="1800" dirty="0">
                          <a:latin typeface="+mj-lt"/>
                        </a:rPr>
                        <a:t>Unit: NT$ thousand</a:t>
                      </a:r>
                      <a:endParaRPr lang="en-US" altLang="en-US" sz="1800" dirty="0">
                        <a:latin typeface="+mj-lt"/>
                        <a:ea typeface="+mj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77361" y="665440"/>
            <a:ext cx="8915399" cy="971372"/>
          </a:xfrm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altLang="en-US" sz="3200" b="1" dirty="0"/>
              <a:t>Our Products</a:t>
            </a:r>
            <a:endParaRPr lang="en-US" altLang="en-US" sz="3200" b="1" dirty="0"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606610" y="1592394"/>
            <a:ext cx="1030622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200" b="1" dirty="0">
                <a:latin typeface="+mj-lt"/>
              </a:rPr>
              <a:t>Alkyl benzene: </a:t>
            </a:r>
            <a:r>
              <a:rPr lang="en-US" sz="2200" dirty="0">
                <a:latin typeface="+mj-lt"/>
              </a:rPr>
              <a:t>An upstream material </a:t>
            </a:r>
            <a:r>
              <a:rPr lang="en-US" sz="2200" dirty="0" smtClean="0">
                <a:latin typeface="+mj-lt"/>
              </a:rPr>
              <a:t>for household laundry</a:t>
            </a:r>
            <a:r>
              <a:rPr lang="en-US" altLang="en-US" sz="2200" dirty="0" smtClean="0">
                <a:latin typeface="+mj-lt"/>
              </a:rPr>
              <a:t> </a:t>
            </a:r>
            <a:r>
              <a:rPr lang="en-US" altLang="en-US" sz="2200" dirty="0">
                <a:latin typeface="+mj-lt"/>
              </a:rPr>
              <a:t>powder and </a:t>
            </a:r>
            <a:r>
              <a:rPr lang="en-US" altLang="en-US" sz="2200" dirty="0" smtClean="0">
                <a:latin typeface="+mj-lt"/>
              </a:rPr>
              <a:t>detergent.</a:t>
            </a:r>
            <a:endParaRPr lang="en-US" altLang="zh-TW" sz="2200" dirty="0">
              <a:latin typeface="+mj-lt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200" dirty="0">
              <a:latin typeface="+mj-lt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200" b="1" dirty="0">
                <a:latin typeface="+mj-lt"/>
              </a:rPr>
              <a:t>Alkyl benzene sulfonic acid: </a:t>
            </a:r>
            <a:r>
              <a:rPr lang="en-US" sz="2200" dirty="0">
                <a:latin typeface="+mj-lt"/>
              </a:rPr>
              <a:t>Alkyl benzene </a:t>
            </a:r>
            <a:r>
              <a:rPr lang="en-US" sz="2200" dirty="0" smtClean="0">
                <a:latin typeface="+mj-lt"/>
              </a:rPr>
              <a:t>sulfonic acid is </a:t>
            </a:r>
            <a:r>
              <a:rPr lang="en-US" sz="2200" dirty="0">
                <a:latin typeface="+mj-lt"/>
              </a:rPr>
              <a:t>the main component of the </a:t>
            </a:r>
            <a:r>
              <a:rPr lang="en-US" sz="2200" dirty="0" smtClean="0">
                <a:latin typeface="+mj-lt"/>
              </a:rPr>
              <a:t>decontaminant. </a:t>
            </a:r>
            <a:r>
              <a:rPr lang="en-US" sz="2200" dirty="0">
                <a:latin typeface="+mj-lt"/>
              </a:rPr>
              <a:t>It is extensively used in the </a:t>
            </a:r>
            <a:r>
              <a:rPr lang="en-US" sz="2200" dirty="0" smtClean="0">
                <a:latin typeface="+mj-lt"/>
              </a:rPr>
              <a:t>household cleaning </a:t>
            </a:r>
            <a:r>
              <a:rPr lang="en-US" sz="2200" dirty="0">
                <a:latin typeface="+mj-lt"/>
              </a:rPr>
              <a:t>and </a:t>
            </a:r>
            <a:r>
              <a:rPr lang="en-US" sz="2200" dirty="0" smtClean="0">
                <a:latin typeface="+mj-lt"/>
              </a:rPr>
              <a:t>personal care </a:t>
            </a:r>
            <a:r>
              <a:rPr lang="en-US" sz="2200" dirty="0">
                <a:latin typeface="+mj-lt"/>
              </a:rPr>
              <a:t>field, including </a:t>
            </a:r>
            <a:r>
              <a:rPr lang="en-US" sz="2200" dirty="0" smtClean="0">
                <a:latin typeface="+mj-lt"/>
              </a:rPr>
              <a:t>laundry powder</a:t>
            </a:r>
            <a:r>
              <a:rPr lang="en-US" sz="2200" dirty="0">
                <a:latin typeface="+mj-lt"/>
              </a:rPr>
              <a:t>, </a:t>
            </a:r>
            <a:r>
              <a:rPr lang="en-US" sz="2200" dirty="0" smtClean="0">
                <a:latin typeface="+mj-lt"/>
              </a:rPr>
              <a:t>detergent, </a:t>
            </a:r>
            <a:r>
              <a:rPr lang="en-US" sz="2200" dirty="0">
                <a:latin typeface="+mj-lt"/>
              </a:rPr>
              <a:t>home </a:t>
            </a:r>
            <a:r>
              <a:rPr lang="en-US" sz="2200" dirty="0" smtClean="0">
                <a:latin typeface="+mj-lt"/>
              </a:rPr>
              <a:t>cleaners and cosmetics.</a:t>
            </a:r>
            <a:endParaRPr lang="en-US" altLang="zh-TW" sz="2200" dirty="0">
              <a:latin typeface="+mj-lt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200" dirty="0">
              <a:latin typeface="+mj-lt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200" b="1" dirty="0">
                <a:latin typeface="+mj-lt"/>
              </a:rPr>
              <a:t>Alkyl phenol: </a:t>
            </a:r>
            <a:r>
              <a:rPr lang="en-US" sz="2200" dirty="0" smtClean="0">
                <a:latin typeface="+mj-lt"/>
              </a:rPr>
              <a:t>An upstream </a:t>
            </a:r>
            <a:r>
              <a:rPr lang="en-US" sz="2200" dirty="0">
                <a:latin typeface="+mj-lt"/>
              </a:rPr>
              <a:t>material for surfactant and raw material for lubricant </a:t>
            </a:r>
            <a:r>
              <a:rPr lang="en-US" sz="2200" dirty="0" smtClean="0">
                <a:latin typeface="+mj-lt"/>
              </a:rPr>
              <a:t>additives. </a:t>
            </a:r>
            <a:r>
              <a:rPr lang="en-US" sz="2200" dirty="0">
                <a:latin typeface="+mj-lt"/>
              </a:rPr>
              <a:t>It's mainly used in the industrial detergent, antioxidant, </a:t>
            </a:r>
            <a:r>
              <a:rPr lang="en-US" sz="2200" dirty="0" smtClean="0">
                <a:latin typeface="+mj-lt"/>
              </a:rPr>
              <a:t>coatings, high-class </a:t>
            </a:r>
            <a:r>
              <a:rPr lang="en-US" sz="2200" dirty="0">
                <a:latin typeface="+mj-lt"/>
              </a:rPr>
              <a:t>printing ink resin, hardener and </a:t>
            </a:r>
            <a:r>
              <a:rPr lang="en-US" sz="2200" dirty="0" smtClean="0">
                <a:latin typeface="+mj-lt"/>
              </a:rPr>
              <a:t>lubricants.</a:t>
            </a:r>
            <a:endParaRPr lang="en-US" altLang="zh-TW" sz="2200" dirty="0">
              <a:latin typeface="+mj-lt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200" dirty="0">
              <a:latin typeface="+mj-lt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200" b="1" dirty="0">
                <a:latin typeface="+mj-lt"/>
              </a:rPr>
              <a:t>C9 hydrocarbon resin/hydrogenated hydrocarbon resin: </a:t>
            </a:r>
            <a:r>
              <a:rPr lang="en-US" sz="2200" dirty="0">
                <a:latin typeface="+mj-lt"/>
              </a:rPr>
              <a:t>It's the upstream material for adhesive and </a:t>
            </a:r>
            <a:r>
              <a:rPr lang="en-US" altLang="en-US" sz="2200" dirty="0">
                <a:latin typeface="+mj-lt"/>
              </a:rPr>
              <a:t>hot melt adhesive. It increases </a:t>
            </a:r>
            <a:r>
              <a:rPr lang="en-US" altLang="en-US" sz="2200" dirty="0" smtClean="0">
                <a:latin typeface="+mj-lt"/>
              </a:rPr>
              <a:t>the tack of adhesives.</a:t>
            </a:r>
            <a:endParaRPr lang="en-US" altLang="zh-TW" sz="2200" dirty="0">
              <a:latin typeface="+mj-lt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endParaRPr lang="en-US" altLang="zh-TW" sz="2200" dirty="0">
              <a:latin typeface="+mj-lt"/>
              <a:ea typeface="微軟正黑體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200" b="1" dirty="0">
                <a:latin typeface="+mj-lt"/>
              </a:rPr>
              <a:t>Other: </a:t>
            </a:r>
            <a:r>
              <a:rPr lang="en-US" sz="2200" dirty="0">
                <a:latin typeface="+mj-lt"/>
              </a:rPr>
              <a:t>We </a:t>
            </a:r>
            <a:r>
              <a:rPr lang="en-US" sz="2200" dirty="0" smtClean="0">
                <a:latin typeface="+mj-lt"/>
              </a:rPr>
              <a:t>also focus </a:t>
            </a:r>
            <a:r>
              <a:rPr lang="en-US" sz="2200" dirty="0">
                <a:latin typeface="+mj-lt"/>
              </a:rPr>
              <a:t>on the sale of </a:t>
            </a:r>
            <a:r>
              <a:rPr lang="en-US" sz="2200" dirty="0" smtClean="0">
                <a:latin typeface="+mj-lt"/>
              </a:rPr>
              <a:t>agro-product </a:t>
            </a:r>
            <a:r>
              <a:rPr lang="en-US" sz="2200" dirty="0">
                <a:latin typeface="+mj-lt"/>
              </a:rPr>
              <a:t>and </a:t>
            </a:r>
            <a:r>
              <a:rPr lang="en-US" sz="2200" dirty="0" smtClean="0">
                <a:latin typeface="+mj-lt"/>
              </a:rPr>
              <a:t>refined sugar.</a:t>
            </a:r>
            <a:endParaRPr lang="en-US" altLang="en-US" sz="2200" dirty="0">
              <a:latin typeface="+mj-lt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541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71365" y="528377"/>
            <a:ext cx="9161256" cy="800456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200" b="1" dirty="0"/>
              <a:t>Market Analysis</a:t>
            </a:r>
            <a:endParaRPr lang="en-US" altLang="en-US" sz="3200" b="1" dirty="0">
              <a:ea typeface="微軟正黑體" panose="020B0604030504040204" pitchFamily="34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871364" y="1073657"/>
            <a:ext cx="9238170" cy="867434"/>
          </a:xfrm>
        </p:spPr>
        <p:txBody>
          <a:bodyPr>
            <a:normAutofit/>
          </a:bodyPr>
          <a:lstStyle/>
          <a:p>
            <a:r>
              <a:rPr lang="en-US" altLang="en-US" sz="2600" dirty="0">
                <a:latin typeface="+mj-lt"/>
              </a:rPr>
              <a:t>Primary sales region of product</a:t>
            </a:r>
            <a:endParaRPr lang="en-US" altLang="zh-TW" sz="2600" dirty="0">
              <a:latin typeface="+mj-lt"/>
              <a:ea typeface="微軟正黑體" panose="020B0604030504040204" pitchFamily="34" charset="-120"/>
            </a:endParaRPr>
          </a:p>
          <a:p>
            <a:pPr algn="r"/>
            <a:r>
              <a:rPr lang="en-US" altLang="en-US" sz="1900" dirty="0">
                <a:latin typeface="+mj-lt"/>
              </a:rPr>
              <a:t>Unit: NT$ thousand</a:t>
            </a:r>
            <a:endParaRPr lang="en-US" altLang="en-US" sz="1900" dirty="0">
              <a:latin typeface="+mj-lt"/>
              <a:ea typeface="微軟正黑體" panose="020B0604030504040204" pitchFamily="34" charset="-12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xmlns="" id="{2D8A079D-9E65-4052-8186-3C93A7D1E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346384"/>
              </p:ext>
            </p:extLst>
          </p:nvPr>
        </p:nvGraphicFramePr>
        <p:xfrm>
          <a:off x="1871362" y="1935163"/>
          <a:ext cx="9452313" cy="3354250"/>
        </p:xfrm>
        <a:graphic>
          <a:graphicData uri="http://schemas.openxmlformats.org/drawingml/2006/table">
            <a:tbl>
              <a:tblPr/>
              <a:tblGrid>
                <a:gridCol w="1437082">
                  <a:extLst>
                    <a:ext uri="{9D8B030D-6E8A-4147-A177-3AD203B41FA5}">
                      <a16:colId xmlns:a16="http://schemas.microsoft.com/office/drawing/2014/main" xmlns="" val="3951706022"/>
                    </a:ext>
                  </a:extLst>
                </a:gridCol>
                <a:gridCol w="1986001">
                  <a:extLst>
                    <a:ext uri="{9D8B030D-6E8A-4147-A177-3AD203B41FA5}">
                      <a16:colId xmlns:a16="http://schemas.microsoft.com/office/drawing/2014/main" xmlns="" val="2409907751"/>
                    </a:ext>
                  </a:extLst>
                </a:gridCol>
                <a:gridCol w="1563555">
                  <a:extLst>
                    <a:ext uri="{9D8B030D-6E8A-4147-A177-3AD203B41FA5}">
                      <a16:colId xmlns:a16="http://schemas.microsoft.com/office/drawing/2014/main" xmlns="" val="4093134524"/>
                    </a:ext>
                  </a:extLst>
                </a:gridCol>
                <a:gridCol w="1531088">
                  <a:extLst>
                    <a:ext uri="{9D8B030D-6E8A-4147-A177-3AD203B41FA5}">
                      <a16:colId xmlns:a16="http://schemas.microsoft.com/office/drawing/2014/main" xmlns="" val="4192978975"/>
                    </a:ext>
                  </a:extLst>
                </a:gridCol>
                <a:gridCol w="1573619">
                  <a:extLst>
                    <a:ext uri="{9D8B030D-6E8A-4147-A177-3AD203B41FA5}">
                      <a16:colId xmlns:a16="http://schemas.microsoft.com/office/drawing/2014/main" xmlns="" val="3812234508"/>
                    </a:ext>
                  </a:extLst>
                </a:gridCol>
                <a:gridCol w="1360968">
                  <a:extLst>
                    <a:ext uri="{9D8B030D-6E8A-4147-A177-3AD203B41FA5}">
                      <a16:colId xmlns:a16="http://schemas.microsoft.com/office/drawing/2014/main" xmlns="" val="17615050"/>
                    </a:ext>
                  </a:extLst>
                </a:gridCol>
              </a:tblGrid>
              <a:tr h="366539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Year</a:t>
                      </a:r>
                    </a:p>
                  </a:txBody>
                  <a:tcPr marL="7866" marR="7866" marT="78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2019</a:t>
                      </a:r>
                      <a:endParaRPr lang="en-US" altLang="zh-TW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7866" marR="7866" marT="78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2018</a:t>
                      </a:r>
                    </a:p>
                  </a:txBody>
                  <a:tcPr marL="7866" marR="7866" marT="78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94449997"/>
                  </a:ext>
                </a:extLst>
              </a:tr>
              <a:tr h="375063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Sales Region</a:t>
                      </a:r>
                    </a:p>
                  </a:txBody>
                  <a:tcPr marL="7866" marR="7866" marT="78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Amount</a:t>
                      </a:r>
                    </a:p>
                  </a:txBody>
                  <a:tcPr marL="7866" marR="7866" marT="78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Ratio (%)</a:t>
                      </a:r>
                    </a:p>
                  </a:txBody>
                  <a:tcPr marL="7866" marR="7866" marT="78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Amount</a:t>
                      </a:r>
                    </a:p>
                  </a:txBody>
                  <a:tcPr marL="7866" marR="7866" marT="78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Ratio (%)</a:t>
                      </a:r>
                    </a:p>
                  </a:txBody>
                  <a:tcPr marL="7866" marR="7866" marT="78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2602795"/>
                  </a:ext>
                </a:extLst>
              </a:tr>
              <a:tr h="366539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Domestic sales</a:t>
                      </a:r>
                    </a:p>
                  </a:txBody>
                  <a:tcPr marL="7866" marR="7866" marT="78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2,181,007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24.79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2,279,311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23.29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9811506"/>
                  </a:ext>
                </a:extLst>
              </a:tr>
              <a:tr h="366539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Export sales</a:t>
                      </a:r>
                    </a:p>
                  </a:txBody>
                  <a:tcPr marL="7866" marR="7866" marT="78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China</a:t>
                      </a:r>
                    </a:p>
                  </a:txBody>
                  <a:tcPr marL="7866" marR="7866" marT="78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1,560,851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17.74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2,381,933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24.34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4387698"/>
                  </a:ext>
                </a:extLst>
              </a:tr>
              <a:tr h="3665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Vietnam</a:t>
                      </a:r>
                    </a:p>
                  </a:txBody>
                  <a:tcPr marL="7866" marR="7866" marT="78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629,212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7.15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668,367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6.83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8756614"/>
                  </a:ext>
                </a:extLst>
              </a:tr>
              <a:tr h="3665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Philippines</a:t>
                      </a:r>
                    </a:p>
                  </a:txBody>
                  <a:tcPr marL="7866" marR="7866" marT="78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446,176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5.07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567,365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5.80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9213030"/>
                  </a:ext>
                </a:extLst>
              </a:tr>
              <a:tr h="3665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Guatemala</a:t>
                      </a:r>
                    </a:p>
                  </a:txBody>
                  <a:tcPr marL="7866" marR="7866" marT="78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743,304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8.45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731,908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7.48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4730843"/>
                  </a:ext>
                </a:extLst>
              </a:tr>
              <a:tr h="41341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Subtotal for others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7866" marR="7866" marT="78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3,236,612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36.80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3,156,501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32.26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23601405"/>
                  </a:ext>
                </a:extLst>
              </a:tr>
              <a:tr h="366539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</a:rPr>
                        <a:t>Net sales</a:t>
                      </a:r>
                    </a:p>
                  </a:txBody>
                  <a:tcPr marL="7866" marR="7866" marT="78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8,797,162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100.00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9,785,385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100.00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266" marR="8266" marT="82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3444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82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02998" y="565072"/>
            <a:ext cx="10092748" cy="87736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200" b="1" dirty="0"/>
              <a:t>Short and Long Term Business Development Plans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802998" y="1258574"/>
            <a:ext cx="10229481" cy="5432079"/>
          </a:xfrm>
        </p:spPr>
        <p:txBody>
          <a:bodyPr>
            <a:noAutofit/>
          </a:bodyPr>
          <a:lstStyle/>
          <a:p>
            <a:pPr marL="342900" indent="-342900">
              <a:spcBef>
                <a:spcPts val="600"/>
              </a:spcBef>
              <a:buSzPct val="60000"/>
              <a:buFont typeface="Wingdings" panose="05000000000000000000" pitchFamily="2" charset="2"/>
              <a:buChar char="u"/>
            </a:pPr>
            <a:r>
              <a:rPr lang="en-US" altLang="en-US" sz="2200" b="1" dirty="0">
                <a:solidFill>
                  <a:schemeClr val="tx1"/>
                </a:solidFill>
                <a:latin typeface="+mj-lt"/>
              </a:rPr>
              <a:t>Alkyl benzene</a:t>
            </a:r>
            <a:endParaRPr lang="en-US" altLang="zh-TW" sz="2200" b="1" dirty="0">
              <a:solidFill>
                <a:schemeClr val="tx1"/>
              </a:solidFill>
              <a:latin typeface="+mj-lt"/>
              <a:ea typeface="+mj-ea"/>
            </a:endParaRPr>
          </a:p>
          <a:p>
            <a:pPr marL="800100" lvl="1" indent="-342900">
              <a:spcBef>
                <a:spcPts val="0"/>
              </a:spcBef>
              <a:buSzPct val="60000"/>
              <a:buFont typeface="+mj-lt"/>
              <a:buAutoNum type="arabicPeriod"/>
            </a:pPr>
            <a:r>
              <a:rPr lang="en-US" altLang="en-US" sz="2000" dirty="0">
                <a:solidFill>
                  <a:schemeClr val="tx1"/>
                </a:solidFill>
                <a:latin typeface="+mj-lt"/>
              </a:rPr>
              <a:t>Short term: We aim to strengthen customer service and consolidate our market.</a:t>
            </a:r>
            <a:endParaRPr lang="en-US" altLang="zh-TW" sz="2000" dirty="0">
              <a:solidFill>
                <a:schemeClr val="tx1"/>
              </a:solidFill>
              <a:latin typeface="+mj-lt"/>
              <a:ea typeface="+mj-ea"/>
            </a:endParaRPr>
          </a:p>
          <a:p>
            <a:pPr marL="800100" lvl="1" indent="-342900">
              <a:spcBef>
                <a:spcPts val="0"/>
              </a:spcBef>
              <a:buSzPct val="60000"/>
              <a:buFont typeface="+mj-lt"/>
              <a:buAutoNum type="arabicPeriod"/>
            </a:pPr>
            <a:r>
              <a:rPr lang="en-US" altLang="en-US" sz="2000" dirty="0">
                <a:solidFill>
                  <a:schemeClr val="tx1"/>
                </a:solidFill>
                <a:latin typeface="+mj-lt"/>
              </a:rPr>
              <a:t>Long </a:t>
            </a:r>
            <a:r>
              <a:rPr lang="en-US" altLang="en-US" sz="2000" dirty="0" smtClean="0">
                <a:solidFill>
                  <a:schemeClr val="tx1"/>
                </a:solidFill>
                <a:latin typeface="+mj-lt"/>
              </a:rPr>
              <a:t>term: </a:t>
            </a:r>
            <a:r>
              <a:rPr lang="en-US" altLang="en-US" sz="2000" dirty="0">
                <a:solidFill>
                  <a:schemeClr val="tx1"/>
                </a:solidFill>
                <a:latin typeface="+mj-lt"/>
              </a:rPr>
              <a:t>We </a:t>
            </a:r>
            <a:r>
              <a:rPr lang="en-US" altLang="en-US" sz="2000" dirty="0" smtClean="0">
                <a:solidFill>
                  <a:schemeClr val="tx1"/>
                </a:solidFill>
                <a:latin typeface="+mj-lt"/>
              </a:rPr>
              <a:t>strive to offer </a:t>
            </a:r>
            <a:r>
              <a:rPr lang="en-US" altLang="en-US" sz="2000" dirty="0">
                <a:solidFill>
                  <a:schemeClr val="tx1"/>
                </a:solidFill>
                <a:latin typeface="+mj-lt"/>
              </a:rPr>
              <a:t>customers with </a:t>
            </a:r>
            <a:r>
              <a:rPr lang="en-US" altLang="en-US" sz="2000" dirty="0" smtClean="0">
                <a:solidFill>
                  <a:schemeClr val="tx1"/>
                </a:solidFill>
                <a:latin typeface="+mj-lt"/>
              </a:rPr>
              <a:t>personal and specialized services </a:t>
            </a:r>
            <a:r>
              <a:rPr lang="en-US" altLang="en-US" sz="2000" dirty="0">
                <a:solidFill>
                  <a:schemeClr val="tx1"/>
                </a:solidFill>
                <a:latin typeface="+mj-lt"/>
              </a:rPr>
              <a:t>and develop new </a:t>
            </a:r>
            <a:r>
              <a:rPr lang="en-US" altLang="en-US" sz="2000" dirty="0" smtClean="0">
                <a:solidFill>
                  <a:schemeClr val="tx1"/>
                </a:solidFill>
                <a:latin typeface="+mj-lt"/>
              </a:rPr>
              <a:t>uses </a:t>
            </a:r>
            <a:r>
              <a:rPr lang="en-US" altLang="en-US" sz="2000" dirty="0">
                <a:solidFill>
                  <a:schemeClr val="tx1"/>
                </a:solidFill>
                <a:latin typeface="+mj-lt"/>
              </a:rPr>
              <a:t>of </a:t>
            </a:r>
            <a:r>
              <a:rPr lang="en-US" altLang="en-US" sz="2000" dirty="0" smtClean="0">
                <a:solidFill>
                  <a:schemeClr val="tx1"/>
                </a:solidFill>
                <a:latin typeface="+mj-lt"/>
              </a:rPr>
              <a:t>products.</a:t>
            </a:r>
            <a:endParaRPr lang="en-US" altLang="zh-TW" sz="2000" dirty="0">
              <a:solidFill>
                <a:schemeClr val="tx1"/>
              </a:solidFill>
              <a:latin typeface="+mj-lt"/>
              <a:ea typeface="+mj-ea"/>
            </a:endParaRPr>
          </a:p>
          <a:p>
            <a:pPr marL="342900" indent="-342900">
              <a:spcBef>
                <a:spcPts val="1200"/>
              </a:spcBef>
              <a:buSzPct val="60000"/>
              <a:buFont typeface="Wingdings" panose="05000000000000000000" pitchFamily="2" charset="2"/>
              <a:buChar char="u"/>
            </a:pPr>
            <a:r>
              <a:rPr lang="en-US" altLang="en-US" sz="2200" b="1" dirty="0">
                <a:solidFill>
                  <a:schemeClr val="tx1"/>
                </a:solidFill>
                <a:latin typeface="+mj-lt"/>
              </a:rPr>
              <a:t>Alkylphenol</a:t>
            </a:r>
            <a:endParaRPr lang="en-US" altLang="zh-TW" sz="2200" b="1" dirty="0">
              <a:solidFill>
                <a:schemeClr val="tx1"/>
              </a:solidFill>
              <a:latin typeface="+mj-lt"/>
              <a:ea typeface="+mj-ea"/>
            </a:endParaRPr>
          </a:p>
          <a:p>
            <a:pPr marL="800100" lvl="1" indent="-342900">
              <a:spcBef>
                <a:spcPts val="0"/>
              </a:spcBef>
              <a:buSzPct val="60000"/>
              <a:buFont typeface="+mj-lt"/>
              <a:buAutoNum type="arabicPeriod"/>
            </a:pPr>
            <a:r>
              <a:rPr lang="en-US" altLang="en-US" sz="2000" dirty="0">
                <a:solidFill>
                  <a:schemeClr val="tx1"/>
                </a:solidFill>
                <a:latin typeface="+mj-lt"/>
              </a:rPr>
              <a:t>Short term: We continue to develop the European and U.S. markets to increase the </a:t>
            </a:r>
            <a:r>
              <a:rPr lang="en-US" altLang="en-US" sz="2000" dirty="0" smtClean="0">
                <a:solidFill>
                  <a:schemeClr val="tx1"/>
                </a:solidFill>
                <a:latin typeface="+mj-lt"/>
              </a:rPr>
              <a:t>global market </a:t>
            </a:r>
            <a:r>
              <a:rPr lang="en-US" altLang="en-US" sz="2000" dirty="0">
                <a:solidFill>
                  <a:schemeClr val="tx1"/>
                </a:solidFill>
                <a:latin typeface="+mj-lt"/>
              </a:rPr>
              <a:t>share.</a:t>
            </a:r>
            <a:endParaRPr lang="en-US" altLang="zh-TW" sz="2000" dirty="0">
              <a:solidFill>
                <a:schemeClr val="tx1"/>
              </a:solidFill>
              <a:latin typeface="+mj-lt"/>
              <a:ea typeface="+mj-ea"/>
            </a:endParaRPr>
          </a:p>
          <a:p>
            <a:pPr marL="800100" lvl="1" indent="-342900">
              <a:spcBef>
                <a:spcPts val="0"/>
              </a:spcBef>
              <a:buSzPct val="60000"/>
              <a:buFont typeface="+mj-lt"/>
              <a:buAutoNum type="arabicPeriod"/>
            </a:pPr>
            <a:r>
              <a:rPr lang="en-US" altLang="en-US" sz="2000" dirty="0">
                <a:solidFill>
                  <a:schemeClr val="tx1"/>
                </a:solidFill>
                <a:latin typeface="+mj-lt"/>
              </a:rPr>
              <a:t>Long term: </a:t>
            </a:r>
            <a:r>
              <a:rPr lang="en-US" altLang="en-US" sz="2000" dirty="0" smtClean="0">
                <a:solidFill>
                  <a:schemeClr val="tx1"/>
                </a:solidFill>
                <a:latin typeface="+mj-lt"/>
              </a:rPr>
              <a:t>We will </a:t>
            </a:r>
            <a:r>
              <a:rPr lang="en-US" altLang="en-US" sz="2000" dirty="0">
                <a:solidFill>
                  <a:schemeClr val="tx1"/>
                </a:solidFill>
                <a:latin typeface="+mj-lt"/>
              </a:rPr>
              <a:t>maintain </a:t>
            </a:r>
            <a:r>
              <a:rPr lang="en-US" altLang="en-US" sz="2000" dirty="0" smtClean="0">
                <a:solidFill>
                  <a:schemeClr val="tx1"/>
                </a:solidFill>
                <a:latin typeface="+mj-lt"/>
              </a:rPr>
              <a:t>stable high </a:t>
            </a:r>
            <a:r>
              <a:rPr lang="en-US" altLang="en-US" sz="2000" dirty="0">
                <a:solidFill>
                  <a:schemeClr val="tx1"/>
                </a:solidFill>
                <a:latin typeface="+mj-lt"/>
              </a:rPr>
              <a:t>operating </a:t>
            </a:r>
            <a:r>
              <a:rPr lang="en-US" altLang="en-US" sz="2000" dirty="0" smtClean="0">
                <a:solidFill>
                  <a:schemeClr val="tx1"/>
                </a:solidFill>
                <a:latin typeface="+mj-lt"/>
              </a:rPr>
              <a:t>rate. Develop </a:t>
            </a:r>
            <a:r>
              <a:rPr lang="en-US" altLang="en-US" sz="2000" dirty="0">
                <a:solidFill>
                  <a:schemeClr val="tx1"/>
                </a:solidFill>
                <a:latin typeface="+mj-lt"/>
              </a:rPr>
              <a:t>other alkylphenol products such as the lubricant </a:t>
            </a:r>
            <a:r>
              <a:rPr lang="en-US" altLang="en-US" sz="2000" dirty="0" smtClean="0">
                <a:solidFill>
                  <a:schemeClr val="tx1"/>
                </a:solidFill>
                <a:latin typeface="+mj-lt"/>
              </a:rPr>
              <a:t>additives </a:t>
            </a:r>
            <a:r>
              <a:rPr lang="en-US" altLang="en-US" sz="2000" dirty="0">
                <a:solidFill>
                  <a:schemeClr val="tx1"/>
                </a:solidFill>
                <a:latin typeface="+mj-lt"/>
              </a:rPr>
              <a:t>to </a:t>
            </a:r>
            <a:r>
              <a:rPr lang="en-US" altLang="en-US" sz="2000" dirty="0" smtClean="0">
                <a:solidFill>
                  <a:schemeClr val="tx1"/>
                </a:solidFill>
                <a:latin typeface="+mj-lt"/>
              </a:rPr>
              <a:t>increase </a:t>
            </a:r>
            <a:r>
              <a:rPr lang="en-US" altLang="en-US" sz="2000" dirty="0">
                <a:solidFill>
                  <a:schemeClr val="tx1"/>
                </a:solidFill>
                <a:latin typeface="+mj-lt"/>
              </a:rPr>
              <a:t>the operating </a:t>
            </a:r>
            <a:r>
              <a:rPr lang="en-US" altLang="en-US" sz="2000" dirty="0" smtClean="0">
                <a:solidFill>
                  <a:schemeClr val="tx1"/>
                </a:solidFill>
                <a:latin typeface="+mj-lt"/>
              </a:rPr>
              <a:t>profit.</a:t>
            </a:r>
            <a:endParaRPr lang="en-US" altLang="zh-TW" sz="2000" dirty="0">
              <a:solidFill>
                <a:schemeClr val="tx1"/>
              </a:solidFill>
              <a:latin typeface="+mj-lt"/>
              <a:ea typeface="+mj-ea"/>
            </a:endParaRPr>
          </a:p>
          <a:p>
            <a:pPr marL="342900" indent="-342900">
              <a:spcBef>
                <a:spcPts val="1200"/>
              </a:spcBef>
              <a:buSzPct val="60000"/>
              <a:buFont typeface="Wingdings" panose="05000000000000000000" pitchFamily="2" charset="2"/>
              <a:buChar char="u"/>
            </a:pPr>
            <a:r>
              <a:rPr lang="en-US" altLang="en-US" sz="2200" b="1" dirty="0">
                <a:solidFill>
                  <a:schemeClr val="tx1"/>
                </a:solidFill>
                <a:latin typeface="+mj-lt"/>
              </a:rPr>
              <a:t>Hydrogenated hydrocarbon resin</a:t>
            </a:r>
            <a:endParaRPr lang="en-US" altLang="zh-TW" sz="2200" b="1" dirty="0">
              <a:solidFill>
                <a:schemeClr val="tx1"/>
              </a:solidFill>
              <a:latin typeface="+mj-lt"/>
              <a:ea typeface="+mj-ea"/>
            </a:endParaRPr>
          </a:p>
          <a:p>
            <a:pPr marL="800100" lvl="1" indent="-342900">
              <a:spcBef>
                <a:spcPts val="0"/>
              </a:spcBef>
              <a:buSzPct val="60000"/>
              <a:buFont typeface="+mj-lt"/>
              <a:buAutoNum type="arabicPeriod"/>
            </a:pPr>
            <a:r>
              <a:rPr lang="en-US" altLang="en-US" sz="2000" dirty="0">
                <a:solidFill>
                  <a:schemeClr val="tx1"/>
                </a:solidFill>
                <a:latin typeface="+mj-lt"/>
              </a:rPr>
              <a:t>Short term: We provide a complete </a:t>
            </a:r>
            <a:r>
              <a:rPr lang="en-US" altLang="en-US" sz="2000" dirty="0" smtClean="0">
                <a:solidFill>
                  <a:schemeClr val="tx1"/>
                </a:solidFill>
                <a:latin typeface="+mj-lt"/>
              </a:rPr>
              <a:t>product line </a:t>
            </a:r>
            <a:r>
              <a:rPr lang="en-US" altLang="en-US" sz="2000" dirty="0">
                <a:solidFill>
                  <a:schemeClr val="tx1"/>
                </a:solidFill>
                <a:latin typeface="+mj-lt"/>
              </a:rPr>
              <a:t>for hydrogenated and non-hydrogenated C9 hydrocarbon resin. We develop a highly hydrogenated hydrocarbon resin with high softening point to meet </a:t>
            </a:r>
            <a:r>
              <a:rPr lang="en-US" altLang="en-US" sz="2000" dirty="0" smtClean="0">
                <a:solidFill>
                  <a:schemeClr val="tx1"/>
                </a:solidFill>
                <a:latin typeface="+mj-lt"/>
              </a:rPr>
              <a:t>customers’ </a:t>
            </a:r>
            <a:r>
              <a:rPr lang="en-US" altLang="en-US" sz="2000" dirty="0">
                <a:solidFill>
                  <a:schemeClr val="tx1"/>
                </a:solidFill>
                <a:latin typeface="+mj-lt"/>
              </a:rPr>
              <a:t>needs. </a:t>
            </a:r>
            <a:endParaRPr lang="en-US" altLang="zh-TW" sz="2000" dirty="0">
              <a:solidFill>
                <a:schemeClr val="tx1"/>
              </a:solidFill>
              <a:latin typeface="+mj-lt"/>
              <a:ea typeface="+mj-ea"/>
            </a:endParaRPr>
          </a:p>
          <a:p>
            <a:pPr marL="800100" lvl="1" indent="-342900">
              <a:spcBef>
                <a:spcPts val="0"/>
              </a:spcBef>
              <a:buSzPct val="60000"/>
              <a:buFont typeface="+mj-lt"/>
              <a:buAutoNum type="arabicPeriod"/>
            </a:pPr>
            <a:r>
              <a:rPr lang="en-US" altLang="en-US" sz="2000" dirty="0">
                <a:solidFill>
                  <a:schemeClr val="tx1"/>
                </a:solidFill>
                <a:latin typeface="+mj-lt"/>
              </a:rPr>
              <a:t>Long term: We </a:t>
            </a:r>
            <a:r>
              <a:rPr lang="en-US" altLang="en-US" sz="2000" dirty="0" smtClean="0">
                <a:solidFill>
                  <a:schemeClr val="tx1"/>
                </a:solidFill>
                <a:latin typeface="+mj-lt"/>
              </a:rPr>
              <a:t>will continue to expand </a:t>
            </a:r>
            <a:r>
              <a:rPr lang="en-US" altLang="en-US" sz="2000" dirty="0">
                <a:solidFill>
                  <a:schemeClr val="tx1"/>
                </a:solidFill>
                <a:latin typeface="+mj-lt"/>
              </a:rPr>
              <a:t>the </a:t>
            </a:r>
            <a:r>
              <a:rPr lang="en-US" altLang="en-US" sz="2000" dirty="0" smtClean="0">
                <a:solidFill>
                  <a:schemeClr val="tx1"/>
                </a:solidFill>
                <a:latin typeface="+mj-lt"/>
              </a:rPr>
              <a:t>capacity and </a:t>
            </a:r>
            <a:r>
              <a:rPr lang="en-US" altLang="en-US" sz="2000" dirty="0">
                <a:solidFill>
                  <a:schemeClr val="tx1"/>
                </a:solidFill>
                <a:latin typeface="+mj-lt"/>
              </a:rPr>
              <a:t>increase the production efficiency.</a:t>
            </a:r>
            <a:endParaRPr lang="en-US" altLang="en-US" sz="2000" dirty="0">
              <a:solidFill>
                <a:schemeClr val="tx1"/>
              </a:solidFill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49528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18621" y="1471424"/>
            <a:ext cx="8919713" cy="32182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en-US" sz="4800" b="1" dirty="0">
                <a:latin typeface="+mj-lt"/>
              </a:rPr>
              <a:t>Financial Overview</a:t>
            </a:r>
            <a:endParaRPr lang="en-US" altLang="zh-TW" sz="4800" b="1" dirty="0">
              <a:latin typeface="+mj-lt"/>
              <a:ea typeface="微軟正黑體" panose="020B0604030504040204" pitchFamily="34" charset="-120"/>
            </a:endParaRPr>
          </a:p>
          <a:p>
            <a:pPr marL="0" indent="0" algn="ctr">
              <a:spcBef>
                <a:spcPts val="5400"/>
              </a:spcBef>
              <a:buNone/>
            </a:pPr>
            <a:r>
              <a:rPr lang="en-US" altLang="en-US" sz="3200" dirty="0">
                <a:latin typeface="+mj-lt"/>
              </a:rPr>
              <a:t>Financial information for the </a:t>
            </a:r>
            <a:r>
              <a:rPr lang="en-US" altLang="en-US" sz="3200" dirty="0" smtClean="0">
                <a:latin typeface="+mj-lt"/>
              </a:rPr>
              <a:t>last 5 </a:t>
            </a:r>
            <a:r>
              <a:rPr lang="en-US" altLang="en-US" sz="3200" dirty="0">
                <a:latin typeface="+mj-lt"/>
              </a:rPr>
              <a:t>years</a:t>
            </a:r>
          </a:p>
        </p:txBody>
      </p:sp>
    </p:spTree>
    <p:extLst>
      <p:ext uri="{BB962C8B-B14F-4D97-AF65-F5344CB8AC3E}">
        <p14:creationId xmlns:p14="http://schemas.microsoft.com/office/powerpoint/2010/main" val="344313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7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07551567-BCAB-49BB-8DFE-50757F5C43A9}">
  <we:reference id="wa104380169" version="1.1.0.0" store="zh-TW" storeType="OMEX"/>
  <we:alternateReferences>
    <we:reference id="WA104380169" version="1.1.0.0" store="WA104380169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275</TotalTime>
  <Words>832</Words>
  <Application>Microsoft Office PowerPoint</Application>
  <PresentationFormat>寬螢幕</PresentationFormat>
  <Paragraphs>329</Paragraphs>
  <Slides>15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4" baseType="lpstr">
      <vt:lpstr>微軟正黑體</vt:lpstr>
      <vt:lpstr>新細明體</vt:lpstr>
      <vt:lpstr>標楷體</vt:lpstr>
      <vt:lpstr>Arial</vt:lpstr>
      <vt:lpstr>Calibri</vt:lpstr>
      <vt:lpstr>Constantia</vt:lpstr>
      <vt:lpstr>Wingdings</vt:lpstr>
      <vt:lpstr>Wingdings 2</vt:lpstr>
      <vt:lpstr>流線</vt:lpstr>
      <vt:lpstr>Formosan Union Chemical Corp.</vt:lpstr>
      <vt:lpstr>Disclaimer</vt:lpstr>
      <vt:lpstr>Company Historical Highlights</vt:lpstr>
      <vt:lpstr>Business Scope</vt:lpstr>
      <vt:lpstr>Business Proportion for Main Products (Departments) Our main business focuses on the manufacturing and sale of the products and derivatives below: Alkyl benzene, alkyl phenol, alkyl benzene sulfonic acid and hydrocarbon resin.</vt:lpstr>
      <vt:lpstr>Our Products</vt:lpstr>
      <vt:lpstr>Market Analysis</vt:lpstr>
      <vt:lpstr>Short and Long Term Business Development Plans</vt:lpstr>
      <vt:lpstr>PowerPoint 簡報</vt:lpstr>
      <vt:lpstr>CONSOLIDATED STATEMENTS OF INCOME IN THE LAST 5 YEARS</vt:lpstr>
      <vt:lpstr>CONSOLIDATED REVENUE IN THE LAST 5 YEARS</vt:lpstr>
      <vt:lpstr>NET PROFIT IN THE LAST 5 YEARS</vt:lpstr>
      <vt:lpstr>SIMPLIFIED CONSOLIDATED STATEMENTS OF INCOME</vt:lpstr>
      <vt:lpstr>Financial ratio analysis in the last 5 years</vt:lpstr>
      <vt:lpstr>Q&amp;A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和益化工集團  105年度年度預算</dc:title>
  <dc:creator>陳昌宏</dc:creator>
  <cp:lastModifiedBy>吳靜姍</cp:lastModifiedBy>
  <cp:revision>261</cp:revision>
  <cp:lastPrinted>2017-12-19T03:01:54Z</cp:lastPrinted>
  <dcterms:created xsi:type="dcterms:W3CDTF">2014-10-23T02:58:58Z</dcterms:created>
  <dcterms:modified xsi:type="dcterms:W3CDTF">2020-12-14T00:54:34Z</dcterms:modified>
</cp:coreProperties>
</file>